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83" r:id="rId2"/>
    <p:sldId id="329" r:id="rId3"/>
    <p:sldId id="328" r:id="rId4"/>
    <p:sldId id="327" r:id="rId5"/>
    <p:sldId id="330" r:id="rId6"/>
    <p:sldId id="332" r:id="rId7"/>
    <p:sldId id="331" r:id="rId8"/>
    <p:sldId id="333" r:id="rId9"/>
    <p:sldId id="318" r:id="rId10"/>
    <p:sldId id="319" r:id="rId11"/>
    <p:sldId id="320" r:id="rId12"/>
    <p:sldId id="323" r:id="rId13"/>
    <p:sldId id="325" r:id="rId14"/>
    <p:sldId id="312" r:id="rId15"/>
    <p:sldId id="294" r:id="rId16"/>
    <p:sldId id="317" r:id="rId17"/>
    <p:sldId id="322" r:id="rId18"/>
    <p:sldId id="313" r:id="rId19"/>
    <p:sldId id="314" r:id="rId20"/>
    <p:sldId id="321" r:id="rId21"/>
    <p:sldId id="334" r:id="rId22"/>
    <p:sldId id="335" r:id="rId23"/>
    <p:sldId id="292" r:id="rId24"/>
    <p:sldId id="296" r:id="rId25"/>
    <p:sldId id="291" r:id="rId26"/>
    <p:sldId id="289" r:id="rId27"/>
    <p:sldId id="290" r:id="rId28"/>
    <p:sldId id="287" r:id="rId29"/>
    <p:sldId id="303" r:id="rId30"/>
    <p:sldId id="297" r:id="rId31"/>
    <p:sldId id="300" r:id="rId32"/>
    <p:sldId id="326" r:id="rId33"/>
    <p:sldId id="298" r:id="rId34"/>
    <p:sldId id="299" r:id="rId35"/>
    <p:sldId id="305" r:id="rId36"/>
    <p:sldId id="315" r:id="rId37"/>
    <p:sldId id="316" r:id="rId38"/>
    <p:sldId id="311" r:id="rId39"/>
    <p:sldId id="301" r:id="rId40"/>
  </p:sldIdLst>
  <p:sldSz cx="9144000" cy="5143500" type="screen16x9"/>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389AE55-5C35-4A2E-99DE-C2D8A3F80D6E}">
          <p14:sldIdLst>
            <p14:sldId id="283"/>
            <p14:sldId id="329"/>
            <p14:sldId id="328"/>
            <p14:sldId id="327"/>
            <p14:sldId id="330"/>
            <p14:sldId id="332"/>
            <p14:sldId id="331"/>
            <p14:sldId id="333"/>
            <p14:sldId id="318"/>
            <p14:sldId id="319"/>
            <p14:sldId id="320"/>
            <p14:sldId id="323"/>
            <p14:sldId id="325"/>
            <p14:sldId id="312"/>
            <p14:sldId id="294"/>
            <p14:sldId id="317"/>
            <p14:sldId id="322"/>
            <p14:sldId id="313"/>
            <p14:sldId id="314"/>
            <p14:sldId id="321"/>
            <p14:sldId id="334"/>
            <p14:sldId id="335"/>
            <p14:sldId id="292"/>
            <p14:sldId id="296"/>
            <p14:sldId id="291"/>
            <p14:sldId id="289"/>
            <p14:sldId id="290"/>
            <p14:sldId id="287"/>
            <p14:sldId id="303"/>
            <p14:sldId id="297"/>
            <p14:sldId id="300"/>
            <p14:sldId id="326"/>
            <p14:sldId id="298"/>
            <p14:sldId id="299"/>
            <p14:sldId id="305"/>
            <p14:sldId id="315"/>
            <p14:sldId id="316"/>
            <p14:sldId id="311"/>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vens Gerardo, Luisa" initials="HG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D6460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autoAdjust="0"/>
    <p:restoredTop sz="93688" autoAdjust="0"/>
  </p:normalViewPr>
  <p:slideViewPr>
    <p:cSldViewPr snapToGrid="0">
      <p:cViewPr varScale="1">
        <p:scale>
          <a:sx n="141" d="100"/>
          <a:sy n="141" d="100"/>
        </p:scale>
        <p:origin x="510" y="114"/>
      </p:cViewPr>
      <p:guideLst/>
    </p:cSldViewPr>
  </p:slideViewPr>
  <p:notesTextViewPr>
    <p:cViewPr>
      <p:scale>
        <a:sx n="1" d="1"/>
        <a:sy n="1" d="1"/>
      </p:scale>
      <p:origin x="0" y="0"/>
    </p:cViewPr>
  </p:notesTextViewPr>
  <p:notesViewPr>
    <p:cSldViewPr snapToGrid="0">
      <p:cViewPr varScale="1">
        <p:scale>
          <a:sx n="49" d="100"/>
          <a:sy n="49" d="100"/>
        </p:scale>
        <p:origin x="2702"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17513" y="701675"/>
            <a:ext cx="6243637"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wrap="square" lIns="93917" tIns="93917" rIns="93917" bIns="93917"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4188126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696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09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88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765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Random forest</a:t>
            </a:r>
            <a:r>
              <a:rPr lang="es-ES" dirty="0"/>
              <a:t> (o </a:t>
            </a:r>
            <a:r>
              <a:rPr lang="es-ES" b="1" dirty="0"/>
              <a:t>random forests</a:t>
            </a:r>
            <a:r>
              <a:rPr lang="es-ES" dirty="0"/>
              <a:t>) también conocidos en castellano como '"Bosques Aleatorios"' es una combinación de árboles predictores tal que cada árbol depende de los valores de un vector aleatorio probado independientemente y con la misma distribución para cada uno de estos. Es una modificación sustancial de bagging que construye una larga colección de árboles no correlacionados y luego los promedia. </a:t>
            </a:r>
            <a:endParaRPr lang="es-419" dirty="0"/>
          </a:p>
        </p:txBody>
      </p:sp>
    </p:spTree>
    <p:extLst>
      <p:ext uri="{BB962C8B-B14F-4D97-AF65-F5344CB8AC3E}">
        <p14:creationId xmlns:p14="http://schemas.microsoft.com/office/powerpoint/2010/main" val="340344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59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58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5" name="Rectangle 4">
            <a:extLst>
              <a:ext uri="{FF2B5EF4-FFF2-40B4-BE49-F238E27FC236}">
                <a16:creationId xmlns:a16="http://schemas.microsoft.com/office/drawing/2014/main" id="{95401E64-38DF-5541-A41A-E1F8EC2F8389}"/>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7BA54FE-3117-6B4F-9D84-2C247EA1B8EB}"/>
              </a:ext>
            </a:extLst>
          </p:cNvPr>
          <p:cNvPicPr>
            <a:picLocks noChangeAspect="1"/>
          </p:cNvPicPr>
          <p:nvPr userDrawn="1"/>
        </p:nvPicPr>
        <p:blipFill>
          <a:blip r:embed="rId10">
            <a:alphaModFix amt="51000"/>
          </a:blip>
          <a:stretch>
            <a:fillRect/>
          </a:stretch>
        </p:blipFill>
        <p:spPr>
          <a:xfrm>
            <a:off x="-1" y="0"/>
            <a:ext cx="9144001" cy="5143500"/>
          </a:xfrm>
          <a:prstGeom prst="rect">
            <a:avLst/>
          </a:prstGeom>
        </p:spPr>
      </p:pic>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r.educause.edu/articles/2019/1/top-10-it-issues-2019-the-student-genome-project"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2.indstate.edu/studentsuccess/pdf/defining%20student%20succes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brary.educause.edu/resources/2022/5/a-framework-for-student-success-analytics"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educause.edu/resources/2022/5/a-framework-for-student-success-analytic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llucian.com/es/ideas/analitica-de-datos-y-su-vocabulario-aplicado-la-educacion-superio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educause.edu/resources/2022/5/a-framework-for-student-success-analytics"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78" y="91552"/>
            <a:ext cx="8520600" cy="2286355"/>
          </a:xfrm>
        </p:spPr>
        <p:txBody>
          <a:bodyPr/>
          <a:lstStyle/>
          <a:p>
            <a:r>
              <a:rPr lang="es-ES" dirty="0" err="1">
                <a:solidFill>
                  <a:srgbClr val="660033"/>
                </a:solidFill>
              </a:rPr>
              <a:t>With</a:t>
            </a:r>
            <a:r>
              <a:rPr lang="es-ES" dirty="0">
                <a:solidFill>
                  <a:srgbClr val="660033"/>
                </a:solidFill>
              </a:rPr>
              <a:t> </a:t>
            </a:r>
            <a:r>
              <a:rPr lang="es-ES" dirty="0" err="1">
                <a:solidFill>
                  <a:srgbClr val="660033"/>
                </a:solidFill>
              </a:rPr>
              <a:t>great</a:t>
            </a:r>
            <a:r>
              <a:rPr lang="es-ES" dirty="0">
                <a:solidFill>
                  <a:srgbClr val="660033"/>
                </a:solidFill>
              </a:rPr>
              <a:t> </a:t>
            </a:r>
            <a:r>
              <a:rPr lang="es-ES" dirty="0" err="1">
                <a:solidFill>
                  <a:srgbClr val="660033"/>
                </a:solidFill>
              </a:rPr>
              <a:t>power</a:t>
            </a:r>
            <a:r>
              <a:rPr lang="es-ES" dirty="0">
                <a:solidFill>
                  <a:srgbClr val="660033"/>
                </a:solidFill>
              </a:rPr>
              <a:t> comes </a:t>
            </a:r>
            <a:r>
              <a:rPr lang="es-ES" dirty="0" err="1">
                <a:solidFill>
                  <a:srgbClr val="660033"/>
                </a:solidFill>
              </a:rPr>
              <a:t>great</a:t>
            </a:r>
            <a:r>
              <a:rPr lang="es-ES" dirty="0">
                <a:solidFill>
                  <a:srgbClr val="660033"/>
                </a:solidFill>
              </a:rPr>
              <a:t> </a:t>
            </a:r>
            <a:r>
              <a:rPr lang="es-ES" dirty="0" err="1">
                <a:solidFill>
                  <a:srgbClr val="660033"/>
                </a:solidFill>
              </a:rPr>
              <a:t>responsibility</a:t>
            </a:r>
            <a:r>
              <a:rPr lang="es-ES" dirty="0">
                <a:solidFill>
                  <a:srgbClr val="660033"/>
                </a:solidFill>
              </a:rPr>
              <a:t>: </a:t>
            </a:r>
            <a:r>
              <a:rPr lang="es-ES" dirty="0" err="1">
                <a:solidFill>
                  <a:srgbClr val="660033"/>
                </a:solidFill>
              </a:rPr>
              <a:t>Using</a:t>
            </a:r>
            <a:r>
              <a:rPr lang="es-ES" dirty="0">
                <a:solidFill>
                  <a:srgbClr val="660033"/>
                </a:solidFill>
              </a:rPr>
              <a:t> data and </a:t>
            </a:r>
            <a:r>
              <a:rPr lang="es-ES" dirty="0" err="1">
                <a:solidFill>
                  <a:srgbClr val="660033"/>
                </a:solidFill>
              </a:rPr>
              <a:t>analytics</a:t>
            </a:r>
            <a:r>
              <a:rPr lang="es-ES" dirty="0">
                <a:solidFill>
                  <a:srgbClr val="660033"/>
                </a:solidFill>
              </a:rPr>
              <a:t> </a:t>
            </a:r>
            <a:r>
              <a:rPr lang="es-ES" dirty="0" err="1">
                <a:solidFill>
                  <a:srgbClr val="660033"/>
                </a:solidFill>
              </a:rPr>
              <a:t>to</a:t>
            </a:r>
            <a:r>
              <a:rPr lang="es-ES" dirty="0">
                <a:solidFill>
                  <a:srgbClr val="660033"/>
                </a:solidFill>
              </a:rPr>
              <a:t> </a:t>
            </a:r>
            <a:r>
              <a:rPr lang="es-ES" dirty="0" err="1">
                <a:solidFill>
                  <a:srgbClr val="660033"/>
                </a:solidFill>
              </a:rPr>
              <a:t>facilitate</a:t>
            </a:r>
            <a:r>
              <a:rPr lang="es-ES" dirty="0">
                <a:solidFill>
                  <a:srgbClr val="660033"/>
                </a:solidFill>
              </a:rPr>
              <a:t> </a:t>
            </a:r>
            <a:r>
              <a:rPr lang="es-ES" dirty="0" err="1">
                <a:solidFill>
                  <a:srgbClr val="660033"/>
                </a:solidFill>
              </a:rPr>
              <a:t>student</a:t>
            </a:r>
            <a:r>
              <a:rPr lang="es-ES" dirty="0">
                <a:solidFill>
                  <a:srgbClr val="660033"/>
                </a:solidFill>
              </a:rPr>
              <a:t> </a:t>
            </a:r>
            <a:r>
              <a:rPr lang="es-ES" dirty="0" err="1">
                <a:solidFill>
                  <a:srgbClr val="660033"/>
                </a:solidFill>
              </a:rPr>
              <a:t>success</a:t>
            </a:r>
            <a:r>
              <a:rPr lang="es-ES" dirty="0">
                <a:solidFill>
                  <a:srgbClr val="660033"/>
                </a:solidFill>
              </a:rPr>
              <a:t>
</a:t>
            </a:r>
            <a:endParaRPr lang="en-US" dirty="0">
              <a:solidFill>
                <a:srgbClr val="660033"/>
              </a:solidFill>
            </a:endParaRPr>
          </a:p>
        </p:txBody>
      </p:sp>
      <p:sp>
        <p:nvSpPr>
          <p:cNvPr id="5" name="TextBox 3"/>
          <p:cNvSpPr txBox="1">
            <a:spLocks noChangeArrowheads="1"/>
          </p:cNvSpPr>
          <p:nvPr/>
        </p:nvSpPr>
        <p:spPr bwMode="auto">
          <a:xfrm>
            <a:off x="4572000" y="2937116"/>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00000"/>
              </a:lnSpc>
              <a:spcBef>
                <a:spcPct val="0"/>
              </a:spcBef>
              <a:spcAft>
                <a:spcPct val="0"/>
              </a:spcAft>
              <a:buClrTx/>
              <a:buSzTx/>
              <a:buFontTx/>
              <a:buNone/>
            </a:pPr>
            <a:r>
              <a:rPr lang="en-US" altLang="en-US" sz="1800" dirty="0">
                <a:solidFill>
                  <a:schemeClr val="tx1"/>
                </a:solidFill>
                <a:latin typeface="Times New Roman" panose="02020603050405020304" pitchFamily="18" charset="0"/>
              </a:rPr>
              <a:t>Luisa M. Havens Gerardo, Ph.D.</a:t>
            </a:r>
            <a:br>
              <a:rPr lang="en-US" altLang="en-US" sz="1800" dirty="0">
                <a:solidFill>
                  <a:schemeClr val="tx1"/>
                </a:solidFill>
                <a:latin typeface="Times New Roman" panose="02020603050405020304" pitchFamily="18" charset="0"/>
              </a:rPr>
            </a:br>
            <a:r>
              <a:rPr lang="en-US" altLang="en-US" sz="1800" b="1" dirty="0">
                <a:solidFill>
                  <a:srgbClr val="813419"/>
                </a:solidFill>
                <a:latin typeface="Times New Roman" panose="02020603050405020304" pitchFamily="18" charset="0"/>
              </a:rPr>
              <a:t>Vice Provost for Enrollment Management</a:t>
            </a:r>
            <a:br>
              <a:rPr lang="en-US" altLang="en-US" sz="1800" dirty="0">
                <a:solidFill>
                  <a:schemeClr val="tx1"/>
                </a:solidFill>
                <a:latin typeface="Times New Roman" panose="02020603050405020304" pitchFamily="18" charset="0"/>
              </a:rPr>
            </a:br>
            <a:r>
              <a:rPr lang="en-US" altLang="en-US" sz="1800" dirty="0">
                <a:solidFill>
                  <a:schemeClr val="tx1"/>
                </a:solidFill>
                <a:latin typeface="Times New Roman" panose="02020603050405020304" pitchFamily="18" charset="0"/>
              </a:rPr>
              <a:t>	</a:t>
            </a:r>
          </a:p>
          <a:p>
            <a:pPr eaLnBrk="1" hangingPunct="1">
              <a:lnSpc>
                <a:spcPct val="100000"/>
              </a:lnSpc>
              <a:spcBef>
                <a:spcPct val="0"/>
              </a:spcBef>
              <a:spcAft>
                <a:spcPct val="0"/>
              </a:spcAft>
              <a:buClrTx/>
              <a:buSzTx/>
              <a:buFontTx/>
              <a:buNone/>
            </a:pPr>
            <a:endParaRPr lang="en-US" altLang="en-US" sz="1800" dirty="0">
              <a:solidFill>
                <a:schemeClr val="tx1"/>
              </a:solidFill>
              <a:latin typeface="Times New Roman" panose="02020603050405020304" pitchFamily="18" charset="0"/>
            </a:endParaRPr>
          </a:p>
        </p:txBody>
      </p:sp>
      <p:pic>
        <p:nvPicPr>
          <p:cNvPr id="6" name="Shape 51" descr="VT-logo-side-maroon.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955" y="3887370"/>
            <a:ext cx="1736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11700" y="1934817"/>
            <a:ext cx="4127778" cy="3117131"/>
            <a:chOff x="244255" y="1436915"/>
            <a:chExt cx="4372506" cy="3117502"/>
          </a:xfrm>
        </p:grpSpPr>
        <p:pic>
          <p:nvPicPr>
            <p:cNvPr id="8" name="Picture 2" descr="image of human body composed of icons like a dollar sign, DNA double helix, graduation cap, and o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4255" y="1436915"/>
              <a:ext cx="4372506" cy="27912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4255" y="4228183"/>
              <a:ext cx="3995236" cy="326234"/>
            </a:xfrm>
            <a:prstGeom prst="rect">
              <a:avLst/>
            </a:prstGeom>
            <a:noFill/>
          </p:spPr>
          <p:txBody>
            <a:bodyPr wrap="square" rtlCol="0">
              <a:spAutoFit/>
            </a:bodyPr>
            <a:lstStyle/>
            <a:p>
              <a:r>
                <a:rPr lang="en-US" sz="500" i="1" dirty="0"/>
                <a:t>Credit: </a:t>
              </a:r>
              <a:r>
                <a:rPr lang="es-MX" sz="500" i="1" dirty="0"/>
                <a:t>Freeda</a:t>
              </a:r>
              <a:r>
                <a:rPr lang="en-US" sz="500" i="1" dirty="0"/>
                <a:t> / Shutterstock © 2019 in </a:t>
              </a:r>
              <a:r>
                <a:rPr lang="en-US" sz="500" dirty="0">
                  <a:hlinkClick r:id="rId4"/>
                </a:rPr>
                <a:t>https://er.educause.edu/articles/2019/1/top-10-it-issues-2019-the-student-genome-project</a:t>
              </a:r>
              <a:endParaRPr lang="en-US" sz="500" dirty="0"/>
            </a:p>
          </p:txBody>
        </p:sp>
      </p:grpSp>
    </p:spTree>
    <p:extLst>
      <p:ext uri="{BB962C8B-B14F-4D97-AF65-F5344CB8AC3E}">
        <p14:creationId xmlns:p14="http://schemas.microsoft.com/office/powerpoint/2010/main" val="43632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51594-E604-169F-6B33-5CBBDCA91789}"/>
              </a:ext>
            </a:extLst>
          </p:cNvPr>
          <p:cNvSpPr>
            <a:spLocks noGrp="1"/>
          </p:cNvSpPr>
          <p:nvPr>
            <p:ph type="title"/>
          </p:nvPr>
        </p:nvSpPr>
        <p:spPr>
          <a:xfrm>
            <a:off x="311700" y="288275"/>
            <a:ext cx="8520600" cy="572700"/>
          </a:xfrm>
        </p:spPr>
        <p:txBody>
          <a:bodyPr/>
          <a:lstStyle/>
          <a:p>
            <a:r>
              <a:rPr lang="en-US" dirty="0"/>
              <a:t>How is student success defined in higher education?</a:t>
            </a:r>
          </a:p>
        </p:txBody>
      </p:sp>
      <p:sp>
        <p:nvSpPr>
          <p:cNvPr id="4" name="Text Placeholder 3">
            <a:extLst>
              <a:ext uri="{FF2B5EF4-FFF2-40B4-BE49-F238E27FC236}">
                <a16:creationId xmlns:a16="http://schemas.microsoft.com/office/drawing/2014/main" id="{7A828A9E-5313-B135-A125-052A7D2D6682}"/>
              </a:ext>
            </a:extLst>
          </p:cNvPr>
          <p:cNvSpPr>
            <a:spLocks noGrp="1"/>
          </p:cNvSpPr>
          <p:nvPr>
            <p:ph type="body" idx="1"/>
          </p:nvPr>
        </p:nvSpPr>
        <p:spPr>
          <a:xfrm>
            <a:off x="107991" y="1037759"/>
            <a:ext cx="6229860" cy="1226214"/>
          </a:xfrm>
        </p:spPr>
        <p:txBody>
          <a:bodyPr/>
          <a:lstStyle/>
          <a:p>
            <a:pPr>
              <a:buNone/>
            </a:pPr>
            <a:r>
              <a:rPr lang="en-US" sz="2800" dirty="0">
                <a:latin typeface="Britannic Bold" panose="020B0903060703020204" pitchFamily="34" charset="77"/>
              </a:rPr>
              <a:t>A favorable, positive or desirable student outcome</a:t>
            </a:r>
          </a:p>
          <a:p>
            <a:pPr lvl="2"/>
            <a:endParaRPr lang="en-US" dirty="0"/>
          </a:p>
        </p:txBody>
      </p:sp>
      <p:sp>
        <p:nvSpPr>
          <p:cNvPr id="5" name="Text Placeholder 4">
            <a:extLst>
              <a:ext uri="{FF2B5EF4-FFF2-40B4-BE49-F238E27FC236}">
                <a16:creationId xmlns:a16="http://schemas.microsoft.com/office/drawing/2014/main" id="{B34F9A39-8F74-B574-E293-65A6C203AE42}"/>
              </a:ext>
            </a:extLst>
          </p:cNvPr>
          <p:cNvSpPr>
            <a:spLocks noGrp="1"/>
          </p:cNvSpPr>
          <p:nvPr>
            <p:ph type="body" idx="2"/>
          </p:nvPr>
        </p:nvSpPr>
        <p:spPr>
          <a:xfrm>
            <a:off x="2254312" y="2571750"/>
            <a:ext cx="6781045" cy="1997125"/>
          </a:xfrm>
        </p:spPr>
        <p:txBody>
          <a:bodyPr/>
          <a:lstStyle/>
          <a:p>
            <a:pPr>
              <a:buNone/>
            </a:pPr>
            <a:r>
              <a:rPr lang="en-US" sz="2800" dirty="0">
                <a:latin typeface="Britannic Bold" panose="020B0903060703020204" pitchFamily="34" charset="77"/>
              </a:rPr>
              <a:t>A holistic phenomenon that embraces the multiple dimensions of personal development and the multiple goals of higher education.</a:t>
            </a:r>
          </a:p>
        </p:txBody>
      </p:sp>
      <p:sp>
        <p:nvSpPr>
          <p:cNvPr id="7" name="TextBox 6">
            <a:extLst>
              <a:ext uri="{FF2B5EF4-FFF2-40B4-BE49-F238E27FC236}">
                <a16:creationId xmlns:a16="http://schemas.microsoft.com/office/drawing/2014/main" id="{FDD58C59-D31C-1477-BF82-099A91EB209B}"/>
              </a:ext>
            </a:extLst>
          </p:cNvPr>
          <p:cNvSpPr txBox="1"/>
          <p:nvPr/>
        </p:nvSpPr>
        <p:spPr>
          <a:xfrm>
            <a:off x="964194" y="4568875"/>
            <a:ext cx="8179806" cy="307777"/>
          </a:xfrm>
          <a:prstGeom prst="rect">
            <a:avLst/>
          </a:prstGeom>
          <a:noFill/>
        </p:spPr>
        <p:txBody>
          <a:bodyPr wrap="square">
            <a:spAutoFit/>
          </a:bodyPr>
          <a:lstStyle/>
          <a:p>
            <a:r>
              <a:rPr lang="en-US" dirty="0">
                <a:hlinkClick r:id="rId2"/>
              </a:rPr>
              <a:t>Source: Defining Student Success: The Critical First Step in Promoting It (indstate.edu)</a:t>
            </a:r>
            <a:endParaRPr lang="en-US" dirty="0"/>
          </a:p>
        </p:txBody>
      </p:sp>
    </p:spTree>
    <p:extLst>
      <p:ext uri="{BB962C8B-B14F-4D97-AF65-F5344CB8AC3E}">
        <p14:creationId xmlns:p14="http://schemas.microsoft.com/office/powerpoint/2010/main" val="210149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51594-E604-169F-6B33-5CBBDCA91789}"/>
              </a:ext>
            </a:extLst>
          </p:cNvPr>
          <p:cNvSpPr>
            <a:spLocks noGrp="1"/>
          </p:cNvSpPr>
          <p:nvPr>
            <p:ph type="title"/>
          </p:nvPr>
        </p:nvSpPr>
        <p:spPr>
          <a:xfrm>
            <a:off x="230219" y="209634"/>
            <a:ext cx="8520600" cy="867727"/>
          </a:xfrm>
        </p:spPr>
        <p:txBody>
          <a:bodyPr/>
          <a:lstStyle/>
          <a:p>
            <a:pPr algn="ctr"/>
            <a:r>
              <a:rPr lang="en-US" dirty="0"/>
              <a:t>How do you measure student success in higher education?</a:t>
            </a:r>
          </a:p>
        </p:txBody>
      </p:sp>
      <p:pic>
        <p:nvPicPr>
          <p:cNvPr id="7" name="Picture 6">
            <a:extLst>
              <a:ext uri="{FF2B5EF4-FFF2-40B4-BE49-F238E27FC236}">
                <a16:creationId xmlns:a16="http://schemas.microsoft.com/office/drawing/2014/main" id="{21646052-B382-B0E3-8522-651AEE1F1EFD}"/>
              </a:ext>
            </a:extLst>
          </p:cNvPr>
          <p:cNvPicPr>
            <a:picLocks noChangeAspect="1"/>
          </p:cNvPicPr>
          <p:nvPr/>
        </p:nvPicPr>
        <p:blipFill>
          <a:blip r:embed="rId2"/>
          <a:stretch>
            <a:fillRect/>
          </a:stretch>
        </p:blipFill>
        <p:spPr>
          <a:xfrm>
            <a:off x="31046" y="1986335"/>
            <a:ext cx="3640642" cy="1170830"/>
          </a:xfrm>
          <a:prstGeom prst="rect">
            <a:avLst/>
          </a:prstGeom>
        </p:spPr>
      </p:pic>
      <p:sp>
        <p:nvSpPr>
          <p:cNvPr id="8" name="TextBox 7">
            <a:extLst>
              <a:ext uri="{FF2B5EF4-FFF2-40B4-BE49-F238E27FC236}">
                <a16:creationId xmlns:a16="http://schemas.microsoft.com/office/drawing/2014/main" id="{D090E184-EE3E-7755-4F2F-2EA1D266198E}"/>
              </a:ext>
            </a:extLst>
          </p:cNvPr>
          <p:cNvSpPr txBox="1"/>
          <p:nvPr/>
        </p:nvSpPr>
        <p:spPr>
          <a:xfrm>
            <a:off x="4654296" y="1357848"/>
            <a:ext cx="419709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Retention rate</a:t>
            </a:r>
          </a:p>
          <a:p>
            <a:pPr marL="342900" indent="-342900">
              <a:buFont typeface="Arial" panose="020B0604020202020204" pitchFamily="34" charset="0"/>
              <a:buChar char="•"/>
            </a:pPr>
            <a:r>
              <a:rPr lang="en-US" sz="2400" dirty="0"/>
              <a:t>Graduation Rate</a:t>
            </a:r>
          </a:p>
          <a:p>
            <a:pPr marL="342900" indent="-342900">
              <a:buFont typeface="Arial" panose="020B0604020202020204" pitchFamily="34" charset="0"/>
              <a:buChar char="•"/>
            </a:pPr>
            <a:r>
              <a:rPr lang="en-US" sz="2400" dirty="0"/>
              <a:t>Time-to-degree</a:t>
            </a:r>
          </a:p>
          <a:p>
            <a:pPr marL="342900" indent="-342900">
              <a:buFont typeface="Arial" panose="020B0604020202020204" pitchFamily="34" charset="0"/>
              <a:buChar char="•"/>
            </a:pPr>
            <a:r>
              <a:rPr lang="en-US" sz="2400" dirty="0"/>
              <a:t>Post graduation employment</a:t>
            </a:r>
          </a:p>
          <a:p>
            <a:pPr marL="342900" indent="-342900">
              <a:buFont typeface="Arial" panose="020B0604020202020204" pitchFamily="34" charset="0"/>
              <a:buChar char="•"/>
            </a:pPr>
            <a:r>
              <a:rPr lang="en-US" sz="2400" dirty="0"/>
              <a:t>Post graduation wages</a:t>
            </a:r>
          </a:p>
          <a:p>
            <a:pPr marL="342900" indent="-342900">
              <a:buFont typeface="Arial" panose="020B0604020202020204" pitchFamily="34" charset="0"/>
              <a:buChar char="•"/>
            </a:pPr>
            <a:r>
              <a:rPr lang="en-US" sz="2400" dirty="0"/>
              <a:t>Holistic development: Intellectual, social, ethical, emotional, </a:t>
            </a:r>
            <a:r>
              <a:rPr lang="en-US" sz="2400" dirty="0" err="1"/>
              <a:t>etc</a:t>
            </a:r>
            <a:endParaRPr lang="en-US" sz="2400" dirty="0"/>
          </a:p>
        </p:txBody>
      </p:sp>
    </p:spTree>
    <p:extLst>
      <p:ext uri="{BB962C8B-B14F-4D97-AF65-F5344CB8AC3E}">
        <p14:creationId xmlns:p14="http://schemas.microsoft.com/office/powerpoint/2010/main" val="398120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6AEA1-A026-ABD5-65D9-008D30C8159C}"/>
              </a:ext>
            </a:extLst>
          </p:cNvPr>
          <p:cNvPicPr>
            <a:picLocks noChangeAspect="1"/>
          </p:cNvPicPr>
          <p:nvPr/>
        </p:nvPicPr>
        <p:blipFill rotWithShape="1">
          <a:blip r:embed="rId2"/>
          <a:srcRect t="5114" r="33097" b="45732"/>
          <a:stretch/>
        </p:blipFill>
        <p:spPr>
          <a:xfrm>
            <a:off x="259736" y="523702"/>
            <a:ext cx="6056982" cy="3707476"/>
          </a:xfrm>
          <a:prstGeom prst="rect">
            <a:avLst/>
          </a:prstGeom>
        </p:spPr>
      </p:pic>
      <p:sp>
        <p:nvSpPr>
          <p:cNvPr id="4" name="TextBox 3">
            <a:extLst>
              <a:ext uri="{FF2B5EF4-FFF2-40B4-BE49-F238E27FC236}">
                <a16:creationId xmlns:a16="http://schemas.microsoft.com/office/drawing/2014/main" id="{7613810B-EA2A-325C-3981-8D7991D6CCF6}"/>
              </a:ext>
            </a:extLst>
          </p:cNvPr>
          <p:cNvSpPr txBox="1"/>
          <p:nvPr/>
        </p:nvSpPr>
        <p:spPr>
          <a:xfrm>
            <a:off x="2360486" y="4703597"/>
            <a:ext cx="4963027" cy="307777"/>
          </a:xfrm>
          <a:prstGeom prst="rect">
            <a:avLst/>
          </a:prstGeom>
          <a:noFill/>
        </p:spPr>
        <p:txBody>
          <a:bodyPr wrap="square">
            <a:spAutoFit/>
          </a:bodyPr>
          <a:lstStyle/>
          <a:p>
            <a:r>
              <a:rPr lang="en-US" dirty="0">
                <a:hlinkClick r:id="rId3"/>
              </a:rPr>
              <a:t>A Framework for Student Success Analytics | EDUCAUSE</a:t>
            </a:r>
            <a:endParaRPr lang="en-US" dirty="0"/>
          </a:p>
        </p:txBody>
      </p:sp>
    </p:spTree>
    <p:extLst>
      <p:ext uri="{BB962C8B-B14F-4D97-AF65-F5344CB8AC3E}">
        <p14:creationId xmlns:p14="http://schemas.microsoft.com/office/powerpoint/2010/main" val="33173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51594-E604-169F-6B33-5CBBDCA91789}"/>
              </a:ext>
            </a:extLst>
          </p:cNvPr>
          <p:cNvSpPr>
            <a:spLocks noGrp="1"/>
          </p:cNvSpPr>
          <p:nvPr>
            <p:ph type="title"/>
          </p:nvPr>
        </p:nvSpPr>
        <p:spPr>
          <a:xfrm>
            <a:off x="230219" y="209634"/>
            <a:ext cx="8520600" cy="867727"/>
          </a:xfrm>
        </p:spPr>
        <p:txBody>
          <a:bodyPr/>
          <a:lstStyle/>
          <a:p>
            <a:pPr algn="ctr"/>
            <a:r>
              <a:rPr lang="en-US" dirty="0"/>
              <a:t>How do you measure student success in higher education?</a:t>
            </a:r>
          </a:p>
        </p:txBody>
      </p:sp>
      <p:pic>
        <p:nvPicPr>
          <p:cNvPr id="2" name="Picture 1">
            <a:extLst>
              <a:ext uri="{FF2B5EF4-FFF2-40B4-BE49-F238E27FC236}">
                <a16:creationId xmlns:a16="http://schemas.microsoft.com/office/drawing/2014/main" id="{980AB926-BC22-0C3D-5FFB-E541398D3E97}"/>
              </a:ext>
            </a:extLst>
          </p:cNvPr>
          <p:cNvPicPr>
            <a:picLocks noChangeAspect="1"/>
          </p:cNvPicPr>
          <p:nvPr/>
        </p:nvPicPr>
        <p:blipFill rotWithShape="1">
          <a:blip r:embed="rId2"/>
          <a:srcRect b="79776"/>
          <a:stretch/>
        </p:blipFill>
        <p:spPr>
          <a:xfrm>
            <a:off x="230219" y="2489780"/>
            <a:ext cx="3584026" cy="646960"/>
          </a:xfrm>
          <a:prstGeom prst="rect">
            <a:avLst/>
          </a:prstGeom>
        </p:spPr>
      </p:pic>
      <p:sp>
        <p:nvSpPr>
          <p:cNvPr id="8" name="TextBox 7">
            <a:extLst>
              <a:ext uri="{FF2B5EF4-FFF2-40B4-BE49-F238E27FC236}">
                <a16:creationId xmlns:a16="http://schemas.microsoft.com/office/drawing/2014/main" id="{56FC34E2-C5BC-1BC1-8ABC-05D94F263256}"/>
              </a:ext>
            </a:extLst>
          </p:cNvPr>
          <p:cNvSpPr txBox="1"/>
          <p:nvPr/>
        </p:nvSpPr>
        <p:spPr>
          <a:xfrm>
            <a:off x="3594536" y="1739370"/>
            <a:ext cx="5319245"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Satisfaction with the experience: academic and social dimensions </a:t>
            </a:r>
          </a:p>
          <a:p>
            <a:pPr marL="342900" indent="-342900">
              <a:buFont typeface="Arial" panose="020B0604020202020204" pitchFamily="34" charset="0"/>
              <a:buChar char="•"/>
            </a:pPr>
            <a:r>
              <a:rPr lang="en-US" sz="2400" dirty="0"/>
              <a:t>Did the institution facilitate attainment of my goal?</a:t>
            </a:r>
          </a:p>
          <a:p>
            <a:pPr marL="342900" indent="-342900">
              <a:buFont typeface="Arial" panose="020B0604020202020204" pitchFamily="34" charset="0"/>
              <a:buChar char="•"/>
            </a:pPr>
            <a:r>
              <a:rPr lang="en-US" sz="2400" dirty="0"/>
              <a:t>Did the experience contribute to my well-being? </a:t>
            </a:r>
          </a:p>
          <a:p>
            <a:pPr marL="342900" indent="-342900">
              <a:buFont typeface="Arial" panose="020B0604020202020204" pitchFamily="34" charset="0"/>
              <a:buChar char="•"/>
            </a:pPr>
            <a:r>
              <a:rPr lang="en-US" sz="2400" dirty="0"/>
              <a:t>Was the experience “worth it”?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7370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3810B-EA2A-325C-3981-8D7991D6CCF6}"/>
              </a:ext>
            </a:extLst>
          </p:cNvPr>
          <p:cNvSpPr txBox="1"/>
          <p:nvPr/>
        </p:nvSpPr>
        <p:spPr>
          <a:xfrm>
            <a:off x="2360486" y="4703597"/>
            <a:ext cx="4963027" cy="307777"/>
          </a:xfrm>
          <a:prstGeom prst="rect">
            <a:avLst/>
          </a:prstGeom>
          <a:noFill/>
        </p:spPr>
        <p:txBody>
          <a:bodyPr wrap="square">
            <a:spAutoFit/>
          </a:bodyPr>
          <a:lstStyle/>
          <a:p>
            <a:r>
              <a:rPr lang="en-US" dirty="0">
                <a:hlinkClick r:id="rId3"/>
              </a:rPr>
              <a:t>A Framework for Student Success Analytics | EDUCAUSE</a:t>
            </a:r>
            <a:endParaRPr lang="en-US" dirty="0"/>
          </a:p>
        </p:txBody>
      </p:sp>
      <p:grpSp>
        <p:nvGrpSpPr>
          <p:cNvPr id="6" name="Group 5">
            <a:extLst>
              <a:ext uri="{FF2B5EF4-FFF2-40B4-BE49-F238E27FC236}">
                <a16:creationId xmlns:a16="http://schemas.microsoft.com/office/drawing/2014/main" id="{138E6D23-0701-ADEF-9585-F50FFE23C69B}"/>
              </a:ext>
            </a:extLst>
          </p:cNvPr>
          <p:cNvGrpSpPr/>
          <p:nvPr/>
        </p:nvGrpSpPr>
        <p:grpSpPr>
          <a:xfrm>
            <a:off x="399012" y="199506"/>
            <a:ext cx="6106892" cy="4504091"/>
            <a:chOff x="399012" y="199506"/>
            <a:chExt cx="6106892" cy="4504091"/>
          </a:xfrm>
        </p:grpSpPr>
        <p:pic>
          <p:nvPicPr>
            <p:cNvPr id="3" name="Picture 2">
              <a:extLst>
                <a:ext uri="{FF2B5EF4-FFF2-40B4-BE49-F238E27FC236}">
                  <a16:creationId xmlns:a16="http://schemas.microsoft.com/office/drawing/2014/main" id="{5CC6AEA1-A026-ABD5-65D9-008D30C8159C}"/>
                </a:ext>
              </a:extLst>
            </p:cNvPr>
            <p:cNvPicPr>
              <a:picLocks noChangeAspect="1"/>
            </p:cNvPicPr>
            <p:nvPr/>
          </p:nvPicPr>
          <p:blipFill rotWithShape="1">
            <a:blip r:embed="rId4"/>
            <a:srcRect l="5827" t="54456" r="29322"/>
            <a:stretch/>
          </p:blipFill>
          <p:spPr>
            <a:xfrm>
              <a:off x="399012" y="1130531"/>
              <a:ext cx="6106892" cy="3573066"/>
            </a:xfrm>
            <a:prstGeom prst="rect">
              <a:avLst/>
            </a:prstGeom>
          </p:spPr>
        </p:pic>
        <p:pic>
          <p:nvPicPr>
            <p:cNvPr id="5" name="Picture 4">
              <a:extLst>
                <a:ext uri="{FF2B5EF4-FFF2-40B4-BE49-F238E27FC236}">
                  <a16:creationId xmlns:a16="http://schemas.microsoft.com/office/drawing/2014/main" id="{9A0EEBCE-70B8-7560-2F15-9F2554A9985F}"/>
                </a:ext>
              </a:extLst>
            </p:cNvPr>
            <p:cNvPicPr>
              <a:picLocks noChangeAspect="1"/>
            </p:cNvPicPr>
            <p:nvPr/>
          </p:nvPicPr>
          <p:blipFill rotWithShape="1">
            <a:blip r:embed="rId4"/>
            <a:srcRect l="6129" t="5114" r="29262" b="82542"/>
            <a:stretch/>
          </p:blipFill>
          <p:spPr>
            <a:xfrm>
              <a:off x="399012" y="199506"/>
              <a:ext cx="6106892" cy="931025"/>
            </a:xfrm>
            <a:prstGeom prst="rect">
              <a:avLst/>
            </a:prstGeom>
          </p:spPr>
        </p:pic>
      </p:grpSp>
    </p:spTree>
    <p:extLst>
      <p:ext uri="{BB962C8B-B14F-4D97-AF65-F5344CB8AC3E}">
        <p14:creationId xmlns:p14="http://schemas.microsoft.com/office/powerpoint/2010/main" val="197666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flipH="1">
            <a:off x="-2370556" y="4228184"/>
            <a:ext cx="1133405" cy="2521825"/>
          </a:xfrm>
        </p:spPr>
        <p:txBody>
          <a:bodyPr/>
          <a:lstStyle/>
          <a:p>
            <a:endParaRPr lang="en-US" dirty="0"/>
          </a:p>
        </p:txBody>
      </p:sp>
      <p:sp>
        <p:nvSpPr>
          <p:cNvPr id="6" name="Text Placeholder 5"/>
          <p:cNvSpPr>
            <a:spLocks noGrp="1"/>
          </p:cNvSpPr>
          <p:nvPr>
            <p:ph type="body" idx="2"/>
          </p:nvPr>
        </p:nvSpPr>
        <p:spPr>
          <a:xfrm>
            <a:off x="2601153" y="809010"/>
            <a:ext cx="6044834" cy="3753317"/>
          </a:xfrm>
        </p:spPr>
        <p:txBody>
          <a:bodyPr/>
          <a:lstStyle/>
          <a:p>
            <a:pPr marL="285750" indent="-285750"/>
            <a:r>
              <a:rPr lang="es-ES" dirty="0" err="1"/>
              <a:t>Institutional</a:t>
            </a:r>
            <a:r>
              <a:rPr lang="es-ES" dirty="0"/>
              <a:t> </a:t>
            </a:r>
            <a:r>
              <a:rPr lang="es-ES" dirty="0" err="1"/>
              <a:t>capacity</a:t>
            </a:r>
            <a:r>
              <a:rPr lang="es-ES" dirty="0"/>
              <a:t> to </a:t>
            </a:r>
            <a:r>
              <a:rPr lang="es-ES" dirty="0" err="1"/>
              <a:t>give</a:t>
            </a:r>
            <a:r>
              <a:rPr lang="es-ES" dirty="0"/>
              <a:t> </a:t>
            </a:r>
            <a:r>
              <a:rPr lang="es-ES" dirty="0" err="1"/>
              <a:t>each</a:t>
            </a:r>
            <a:r>
              <a:rPr lang="es-ES" dirty="0"/>
              <a:t> </a:t>
            </a:r>
            <a:r>
              <a:rPr lang="es-ES" dirty="0" err="1"/>
              <a:t>member</a:t>
            </a:r>
            <a:r>
              <a:rPr lang="es-ES" dirty="0"/>
              <a:t> of </a:t>
            </a:r>
            <a:r>
              <a:rPr lang="es-ES" dirty="0" err="1"/>
              <a:t>the</a:t>
            </a:r>
            <a:r>
              <a:rPr lang="es-ES" dirty="0"/>
              <a:t> </a:t>
            </a:r>
            <a:r>
              <a:rPr lang="es-ES" dirty="0" err="1"/>
              <a:t>university</a:t>
            </a:r>
            <a:r>
              <a:rPr lang="es-ES" dirty="0"/>
              <a:t> </a:t>
            </a:r>
            <a:r>
              <a:rPr lang="es-ES" dirty="0" err="1"/>
              <a:t>community</a:t>
            </a:r>
            <a:r>
              <a:rPr lang="es-ES" dirty="0"/>
              <a:t> </a:t>
            </a:r>
            <a:r>
              <a:rPr lang="es-ES" dirty="0" err="1"/>
              <a:t>autonomous</a:t>
            </a:r>
            <a:r>
              <a:rPr lang="es-ES" dirty="0"/>
              <a:t> </a:t>
            </a:r>
            <a:r>
              <a:rPr lang="es-ES" dirty="0" err="1"/>
              <a:t>access</a:t>
            </a:r>
            <a:r>
              <a:rPr lang="es-ES" dirty="0"/>
              <a:t> to </a:t>
            </a:r>
            <a:r>
              <a:rPr lang="es-ES" dirty="0" err="1"/>
              <a:t>all</a:t>
            </a:r>
            <a:r>
              <a:rPr lang="es-ES" dirty="0"/>
              <a:t> </a:t>
            </a:r>
            <a:r>
              <a:rPr lang="es-ES" dirty="0" err="1"/>
              <a:t>that</a:t>
            </a:r>
            <a:r>
              <a:rPr lang="es-ES" dirty="0"/>
              <a:t> </a:t>
            </a:r>
            <a:r>
              <a:rPr lang="es-ES" dirty="0" err="1"/>
              <a:t>analytical</a:t>
            </a:r>
            <a:r>
              <a:rPr lang="es-ES" dirty="0"/>
              <a:t> </a:t>
            </a:r>
            <a:r>
              <a:rPr lang="es-ES" dirty="0" err="1"/>
              <a:t>information</a:t>
            </a:r>
            <a:r>
              <a:rPr lang="es-ES" dirty="0"/>
              <a:t> of </a:t>
            </a:r>
            <a:r>
              <a:rPr lang="es-ES" dirty="0" err="1"/>
              <a:t>value</a:t>
            </a:r>
            <a:r>
              <a:rPr lang="es-ES" dirty="0"/>
              <a:t> </a:t>
            </a:r>
            <a:r>
              <a:rPr lang="es-ES" dirty="0" err="1"/>
              <a:t>for</a:t>
            </a:r>
            <a:r>
              <a:rPr lang="es-ES" dirty="0"/>
              <a:t> </a:t>
            </a:r>
            <a:r>
              <a:rPr lang="es-ES" dirty="0" err="1"/>
              <a:t>the</a:t>
            </a:r>
            <a:r>
              <a:rPr lang="es-ES" dirty="0"/>
              <a:t> </a:t>
            </a:r>
            <a:r>
              <a:rPr lang="es-ES" dirty="0" err="1"/>
              <a:t>optimal</a:t>
            </a:r>
            <a:r>
              <a:rPr lang="es-ES" dirty="0"/>
              <a:t> performance of </a:t>
            </a:r>
            <a:r>
              <a:rPr lang="es-ES" dirty="0" err="1"/>
              <a:t>their</a:t>
            </a:r>
            <a:r>
              <a:rPr lang="es-ES" dirty="0"/>
              <a:t> </a:t>
            </a:r>
            <a:r>
              <a:rPr lang="es-ES" dirty="0" err="1"/>
              <a:t>functions</a:t>
            </a:r>
            <a:r>
              <a:rPr lang="es-ES" dirty="0"/>
              <a:t>, </a:t>
            </a:r>
            <a:r>
              <a:rPr lang="es-ES" dirty="0" err="1"/>
              <a:t>through</a:t>
            </a:r>
            <a:r>
              <a:rPr lang="es-ES" dirty="0"/>
              <a:t> </a:t>
            </a:r>
            <a:r>
              <a:rPr lang="es-ES" dirty="0" err="1"/>
              <a:t>specialized</a:t>
            </a:r>
            <a:r>
              <a:rPr lang="es-ES" dirty="0"/>
              <a:t> and </a:t>
            </a:r>
            <a:r>
              <a:rPr lang="es-ES" dirty="0" err="1"/>
              <a:t>permanent</a:t>
            </a:r>
            <a:r>
              <a:rPr lang="es-ES" dirty="0"/>
              <a:t> </a:t>
            </a:r>
            <a:r>
              <a:rPr lang="es-ES" dirty="0" err="1"/>
              <a:t>channels</a:t>
            </a:r>
            <a:r>
              <a:rPr lang="es-ES" dirty="0"/>
              <a:t> (Alcolea Picazo &amp; </a:t>
            </a:r>
            <a:r>
              <a:rPr lang="es-ES" dirty="0" err="1"/>
              <a:t>Pavon</a:t>
            </a:r>
            <a:r>
              <a:rPr lang="es-ES" dirty="0"/>
              <a:t> de Paula, 2013)
</a:t>
            </a:r>
            <a:r>
              <a:rPr lang="es-ES" dirty="0" err="1"/>
              <a:t>Institutional</a:t>
            </a:r>
            <a:r>
              <a:rPr lang="es-ES" dirty="0"/>
              <a:t> </a:t>
            </a:r>
            <a:r>
              <a:rPr lang="es-ES" dirty="0" err="1"/>
              <a:t>intelligence</a:t>
            </a:r>
            <a:r>
              <a:rPr lang="es-ES" dirty="0"/>
              <a:t> </a:t>
            </a:r>
            <a:r>
              <a:rPr lang="es-ES" dirty="0" err="1"/>
              <a:t>is</a:t>
            </a:r>
            <a:r>
              <a:rPr lang="es-ES" dirty="0"/>
              <a:t>, in a </a:t>
            </a:r>
            <a:r>
              <a:rPr lang="es-ES" dirty="0" err="1"/>
              <a:t>sense</a:t>
            </a:r>
            <a:r>
              <a:rPr lang="es-ES" dirty="0"/>
              <a:t>, a </a:t>
            </a:r>
            <a:r>
              <a:rPr lang="es-ES" dirty="0" err="1"/>
              <a:t>method</a:t>
            </a:r>
            <a:r>
              <a:rPr lang="es-ES" dirty="0"/>
              <a:t> to combine </a:t>
            </a:r>
            <a:r>
              <a:rPr lang="es-ES" dirty="0" err="1"/>
              <a:t>all</a:t>
            </a:r>
            <a:r>
              <a:rPr lang="es-ES" dirty="0"/>
              <a:t> </a:t>
            </a:r>
            <a:r>
              <a:rPr lang="es-ES" dirty="0" err="1"/>
              <a:t>our</a:t>
            </a:r>
            <a:r>
              <a:rPr lang="es-ES" dirty="0"/>
              <a:t> </a:t>
            </a:r>
            <a:r>
              <a:rPr lang="es-ES" dirty="0" err="1"/>
              <a:t>tools</a:t>
            </a:r>
            <a:r>
              <a:rPr lang="es-ES" dirty="0"/>
              <a:t> to </a:t>
            </a:r>
            <a:r>
              <a:rPr lang="es-ES" dirty="0" err="1"/>
              <a:t>help</a:t>
            </a:r>
            <a:r>
              <a:rPr lang="es-ES" dirty="0"/>
              <a:t> </a:t>
            </a:r>
            <a:r>
              <a:rPr lang="es-ES" dirty="0" err="1"/>
              <a:t>us</a:t>
            </a:r>
            <a:r>
              <a:rPr lang="es-ES" dirty="0"/>
              <a:t> </a:t>
            </a:r>
            <a:r>
              <a:rPr lang="es-ES" dirty="0" err="1"/>
              <a:t>make</a:t>
            </a:r>
            <a:r>
              <a:rPr lang="es-ES" dirty="0"/>
              <a:t> </a:t>
            </a:r>
            <a:r>
              <a:rPr lang="es-ES" dirty="0" err="1"/>
              <a:t>informed</a:t>
            </a:r>
            <a:r>
              <a:rPr lang="es-ES" dirty="0"/>
              <a:t> </a:t>
            </a:r>
            <a:r>
              <a:rPr lang="es-ES" dirty="0" err="1"/>
              <a:t>decisions</a:t>
            </a:r>
            <a:r>
              <a:rPr lang="es-ES" dirty="0"/>
              <a:t> and </a:t>
            </a:r>
            <a:r>
              <a:rPr lang="es-ES" dirty="0" err="1"/>
              <a:t>thus</a:t>
            </a:r>
            <a:r>
              <a:rPr lang="es-ES" dirty="0"/>
              <a:t> </a:t>
            </a:r>
            <a:r>
              <a:rPr lang="es-ES" dirty="0" err="1"/>
              <a:t>guide</a:t>
            </a:r>
            <a:r>
              <a:rPr lang="es-ES" dirty="0"/>
              <a:t> </a:t>
            </a:r>
            <a:r>
              <a:rPr lang="es-ES" dirty="0" err="1"/>
              <a:t>the</a:t>
            </a:r>
            <a:r>
              <a:rPr lang="es-ES" dirty="0"/>
              <a:t> </a:t>
            </a:r>
            <a:r>
              <a:rPr lang="es-ES" dirty="0" err="1"/>
              <a:t>institution</a:t>
            </a:r>
            <a:r>
              <a:rPr lang="es-ES" dirty="0"/>
              <a:t>. 
</a:t>
            </a:r>
            <a:r>
              <a:rPr lang="es-ES" dirty="0" err="1"/>
              <a:t>It</a:t>
            </a:r>
            <a:r>
              <a:rPr lang="es-ES" dirty="0"/>
              <a:t> </a:t>
            </a:r>
            <a:r>
              <a:rPr lang="es-ES" dirty="0" err="1"/>
              <a:t>brings</a:t>
            </a:r>
            <a:r>
              <a:rPr lang="es-ES" dirty="0"/>
              <a:t> </a:t>
            </a:r>
            <a:r>
              <a:rPr lang="es-ES" dirty="0" err="1"/>
              <a:t>together</a:t>
            </a:r>
            <a:r>
              <a:rPr lang="es-ES" dirty="0"/>
              <a:t> </a:t>
            </a:r>
            <a:r>
              <a:rPr lang="es-ES" dirty="0" err="1"/>
              <a:t>reports</a:t>
            </a:r>
            <a:r>
              <a:rPr lang="es-ES" dirty="0"/>
              <a:t>, data </a:t>
            </a:r>
            <a:r>
              <a:rPr lang="es-ES" dirty="0" err="1"/>
              <a:t>analytics</a:t>
            </a:r>
            <a:r>
              <a:rPr lang="es-ES" dirty="0"/>
              <a:t>, and </a:t>
            </a:r>
            <a:r>
              <a:rPr lang="es-ES" dirty="0" err="1"/>
              <a:t>all</a:t>
            </a:r>
            <a:r>
              <a:rPr lang="es-ES" dirty="0"/>
              <a:t> </a:t>
            </a:r>
            <a:r>
              <a:rPr lang="es-ES" dirty="0" err="1"/>
              <a:t>kinds</a:t>
            </a:r>
            <a:r>
              <a:rPr lang="es-ES" dirty="0"/>
              <a:t> of </a:t>
            </a:r>
            <a:r>
              <a:rPr lang="es-ES" dirty="0" err="1"/>
              <a:t>information</a:t>
            </a:r>
            <a:r>
              <a:rPr lang="es-ES" dirty="0"/>
              <a:t> to </a:t>
            </a:r>
            <a:r>
              <a:rPr lang="es-ES" dirty="0" err="1"/>
              <a:t>provide</a:t>
            </a:r>
            <a:r>
              <a:rPr lang="es-ES" dirty="0"/>
              <a:t> a complete </a:t>
            </a:r>
            <a:r>
              <a:rPr lang="es-ES" dirty="0" err="1"/>
              <a:t>view</a:t>
            </a:r>
            <a:r>
              <a:rPr lang="es-ES" dirty="0"/>
              <a:t> of </a:t>
            </a:r>
            <a:r>
              <a:rPr lang="es-ES" dirty="0" err="1"/>
              <a:t>the</a:t>
            </a:r>
            <a:r>
              <a:rPr lang="es-ES" dirty="0"/>
              <a:t> </a:t>
            </a:r>
            <a:r>
              <a:rPr lang="es-ES" dirty="0" err="1"/>
              <a:t>current</a:t>
            </a:r>
            <a:r>
              <a:rPr lang="es-ES" dirty="0"/>
              <a:t> </a:t>
            </a:r>
            <a:r>
              <a:rPr lang="es-ES" dirty="0" err="1"/>
              <a:t>state</a:t>
            </a:r>
            <a:r>
              <a:rPr lang="es-ES" dirty="0"/>
              <a:t> of </a:t>
            </a:r>
            <a:r>
              <a:rPr lang="es-ES" dirty="0" err="1"/>
              <a:t>affairs</a:t>
            </a:r>
            <a:r>
              <a:rPr lang="es-ES" dirty="0"/>
              <a:t> and </a:t>
            </a:r>
            <a:r>
              <a:rPr lang="es-ES" dirty="0" err="1"/>
              <a:t>challenges</a:t>
            </a:r>
            <a:r>
              <a:rPr lang="es-ES" dirty="0"/>
              <a:t> </a:t>
            </a:r>
            <a:r>
              <a:rPr lang="es-ES" dirty="0" err="1"/>
              <a:t>the</a:t>
            </a:r>
            <a:r>
              <a:rPr lang="es-ES" dirty="0"/>
              <a:t> </a:t>
            </a:r>
            <a:r>
              <a:rPr lang="es-ES" dirty="0" err="1"/>
              <a:t>institution</a:t>
            </a:r>
            <a:r>
              <a:rPr lang="es-ES" dirty="0"/>
              <a:t> faces. 
</a:t>
            </a:r>
            <a:r>
              <a:rPr lang="es-ES" dirty="0" err="1"/>
              <a:t>Builds</a:t>
            </a:r>
            <a:r>
              <a:rPr lang="es-ES" dirty="0"/>
              <a:t> a </a:t>
            </a:r>
            <a:r>
              <a:rPr lang="es-ES" dirty="0" err="1"/>
              <a:t>solid</a:t>
            </a:r>
            <a:r>
              <a:rPr lang="es-ES" dirty="0"/>
              <a:t> </a:t>
            </a:r>
            <a:r>
              <a:rPr lang="es-ES" dirty="0" err="1"/>
              <a:t>foundation</a:t>
            </a:r>
            <a:r>
              <a:rPr lang="es-ES" dirty="0"/>
              <a:t> </a:t>
            </a:r>
            <a:r>
              <a:rPr lang="es-ES" dirty="0" err="1"/>
              <a:t>based</a:t>
            </a:r>
            <a:r>
              <a:rPr lang="es-ES" dirty="0"/>
              <a:t> </a:t>
            </a:r>
            <a:r>
              <a:rPr lang="es-ES" dirty="0" err="1"/>
              <a:t>on</a:t>
            </a:r>
            <a:r>
              <a:rPr lang="es-ES" dirty="0"/>
              <a:t> </a:t>
            </a:r>
            <a:r>
              <a:rPr lang="es-ES" dirty="0" err="1"/>
              <a:t>precision</a:t>
            </a:r>
            <a:r>
              <a:rPr lang="es-ES" dirty="0"/>
              <a:t> and </a:t>
            </a:r>
            <a:r>
              <a:rPr lang="es-ES" dirty="0" err="1"/>
              <a:t>depth</a:t>
            </a:r>
            <a:r>
              <a:rPr lang="es-ES" dirty="0"/>
              <a:t>, so </a:t>
            </a:r>
            <a:r>
              <a:rPr lang="es-ES" dirty="0" err="1"/>
              <a:t>that</a:t>
            </a:r>
            <a:r>
              <a:rPr lang="es-ES" dirty="0"/>
              <a:t> </a:t>
            </a:r>
            <a:r>
              <a:rPr lang="es-ES" dirty="0" err="1"/>
              <a:t>plans</a:t>
            </a:r>
            <a:r>
              <a:rPr lang="es-ES" dirty="0"/>
              <a:t> and </a:t>
            </a:r>
            <a:r>
              <a:rPr lang="es-ES" dirty="0" err="1"/>
              <a:t>decisions</a:t>
            </a:r>
            <a:r>
              <a:rPr lang="es-ES" dirty="0"/>
              <a:t> are more </a:t>
            </a:r>
            <a:r>
              <a:rPr lang="es-ES" dirty="0" err="1"/>
              <a:t>informed</a:t>
            </a:r>
            <a:r>
              <a:rPr lang="es-ES" dirty="0"/>
              <a:t> and </a:t>
            </a:r>
            <a:r>
              <a:rPr lang="es-ES" dirty="0" err="1"/>
              <a:t>intelligent</a:t>
            </a:r>
            <a:r>
              <a:rPr lang="es-ES" dirty="0"/>
              <a:t>, </a:t>
            </a:r>
            <a:r>
              <a:rPr lang="es-ES" dirty="0" err="1"/>
              <a:t>rather</a:t>
            </a:r>
            <a:r>
              <a:rPr lang="es-ES" dirty="0"/>
              <a:t> </a:t>
            </a:r>
            <a:r>
              <a:rPr lang="es-ES" dirty="0" err="1"/>
              <a:t>than</a:t>
            </a:r>
            <a:r>
              <a:rPr lang="es-ES" dirty="0"/>
              <a:t> </a:t>
            </a:r>
            <a:r>
              <a:rPr lang="es-ES" dirty="0" err="1"/>
              <a:t>based</a:t>
            </a:r>
            <a:r>
              <a:rPr lang="es-ES" dirty="0"/>
              <a:t> </a:t>
            </a:r>
            <a:r>
              <a:rPr lang="es-ES" dirty="0" err="1"/>
              <a:t>on</a:t>
            </a:r>
            <a:r>
              <a:rPr lang="es-ES" dirty="0"/>
              <a:t> </a:t>
            </a:r>
            <a:r>
              <a:rPr lang="es-ES" dirty="0" err="1"/>
              <a:t>assumptions</a:t>
            </a:r>
            <a:r>
              <a:rPr lang="es-ES" dirty="0"/>
              <a:t> </a:t>
            </a:r>
            <a:r>
              <a:rPr lang="es-ES" dirty="0" err="1"/>
              <a:t>or</a:t>
            </a:r>
            <a:r>
              <a:rPr lang="es-ES" dirty="0"/>
              <a:t> </a:t>
            </a:r>
            <a:r>
              <a:rPr lang="es-ES" dirty="0" err="1"/>
              <a:t>annecdotes</a:t>
            </a:r>
            <a:r>
              <a:rPr lang="es-ES" dirty="0"/>
              <a:t>.
</a:t>
            </a:r>
            <a:endParaRPr lang="es-MX" dirty="0"/>
          </a:p>
        </p:txBody>
      </p:sp>
      <p:sp>
        <p:nvSpPr>
          <p:cNvPr id="2" name="Title 1"/>
          <p:cNvSpPr>
            <a:spLocks noGrp="1"/>
          </p:cNvSpPr>
          <p:nvPr>
            <p:ph type="title"/>
          </p:nvPr>
        </p:nvSpPr>
        <p:spPr>
          <a:xfrm>
            <a:off x="1096432" y="138950"/>
            <a:ext cx="8520600" cy="572700"/>
          </a:xfrm>
        </p:spPr>
        <p:txBody>
          <a:bodyPr/>
          <a:lstStyle/>
          <a:p>
            <a:pPr algn="ctr"/>
            <a:r>
              <a:rPr lang="es-MX" dirty="0"/>
              <a:t>Institutional Intelligence
</a:t>
            </a:r>
          </a:p>
        </p:txBody>
      </p:sp>
      <p:pic>
        <p:nvPicPr>
          <p:cNvPr id="4" name="Picture 3"/>
          <p:cNvPicPr>
            <a:picLocks noChangeAspect="1"/>
          </p:cNvPicPr>
          <p:nvPr/>
        </p:nvPicPr>
        <p:blipFill>
          <a:blip r:embed="rId2"/>
          <a:stretch>
            <a:fillRect/>
          </a:stretch>
        </p:blipFill>
        <p:spPr>
          <a:xfrm rot="5400000">
            <a:off x="-1149416" y="1523585"/>
            <a:ext cx="4923143" cy="2153875"/>
          </a:xfrm>
          <a:prstGeom prst="rect">
            <a:avLst/>
          </a:prstGeom>
        </p:spPr>
      </p:pic>
      <p:sp>
        <p:nvSpPr>
          <p:cNvPr id="3" name="TextBox 2"/>
          <p:cNvSpPr txBox="1"/>
          <p:nvPr/>
        </p:nvSpPr>
        <p:spPr>
          <a:xfrm>
            <a:off x="2788343" y="4899211"/>
            <a:ext cx="5136777" cy="200055"/>
          </a:xfrm>
          <a:prstGeom prst="rect">
            <a:avLst/>
          </a:prstGeom>
          <a:noFill/>
        </p:spPr>
        <p:txBody>
          <a:bodyPr wrap="square" rtlCol="0">
            <a:spAutoFit/>
          </a:bodyPr>
          <a:lstStyle/>
          <a:p>
            <a:r>
              <a:rPr lang="en-US" sz="700" dirty="0">
                <a:hlinkClick r:id="rId3"/>
              </a:rPr>
              <a:t>Source:https://www.ellucian.com/es/ideas/analitica-de-datos-y-su-vocabulario-aplicado-la-educacion-superior</a:t>
            </a:r>
            <a:endParaRPr lang="es-MX" sz="700" dirty="0"/>
          </a:p>
        </p:txBody>
      </p:sp>
    </p:spTree>
    <p:extLst>
      <p:ext uri="{BB962C8B-B14F-4D97-AF65-F5344CB8AC3E}">
        <p14:creationId xmlns:p14="http://schemas.microsoft.com/office/powerpoint/2010/main" val="302170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908C2FE-B79C-8A38-0CDB-6D5BDD7F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40" y="285486"/>
            <a:ext cx="7199489"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E4F8F6-2731-A90A-736A-B77C76A5595A}"/>
              </a:ext>
            </a:extLst>
          </p:cNvPr>
          <p:cNvSpPr txBox="1"/>
          <p:nvPr/>
        </p:nvSpPr>
        <p:spPr>
          <a:xfrm>
            <a:off x="2360486" y="4703597"/>
            <a:ext cx="7994208" cy="307777"/>
          </a:xfrm>
          <a:prstGeom prst="rect">
            <a:avLst/>
          </a:prstGeom>
          <a:noFill/>
        </p:spPr>
        <p:txBody>
          <a:bodyPr wrap="square">
            <a:spAutoFit/>
          </a:bodyPr>
          <a:lstStyle/>
          <a:p>
            <a:r>
              <a:rPr lang="en-US" dirty="0">
                <a:hlinkClick r:id="rId3"/>
              </a:rPr>
              <a:t>A Framework for Student Success Analytics | EDUCAUSE</a:t>
            </a:r>
            <a:endParaRPr lang="en-US" dirty="0"/>
          </a:p>
        </p:txBody>
      </p:sp>
    </p:spTree>
    <p:extLst>
      <p:ext uri="{BB962C8B-B14F-4D97-AF65-F5344CB8AC3E}">
        <p14:creationId xmlns:p14="http://schemas.microsoft.com/office/powerpoint/2010/main" val="385511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5CE30-36E0-CD70-9BBA-D77551C85538}"/>
              </a:ext>
            </a:extLst>
          </p:cNvPr>
          <p:cNvPicPr>
            <a:picLocks noChangeAspect="1"/>
          </p:cNvPicPr>
          <p:nvPr/>
        </p:nvPicPr>
        <p:blipFill>
          <a:blip r:embed="rId2"/>
          <a:stretch>
            <a:fillRect/>
          </a:stretch>
        </p:blipFill>
        <p:spPr>
          <a:xfrm>
            <a:off x="1305051" y="0"/>
            <a:ext cx="7054702" cy="4270279"/>
          </a:xfrm>
          <a:prstGeom prst="rect">
            <a:avLst/>
          </a:prstGeom>
        </p:spPr>
      </p:pic>
      <p:sp>
        <p:nvSpPr>
          <p:cNvPr id="7" name="TextBox 6">
            <a:extLst>
              <a:ext uri="{FF2B5EF4-FFF2-40B4-BE49-F238E27FC236}">
                <a16:creationId xmlns:a16="http://schemas.microsoft.com/office/drawing/2014/main" id="{788F0B13-4D3E-CADB-D26E-32A7E52DC6AA}"/>
              </a:ext>
            </a:extLst>
          </p:cNvPr>
          <p:cNvSpPr txBox="1"/>
          <p:nvPr/>
        </p:nvSpPr>
        <p:spPr>
          <a:xfrm>
            <a:off x="2286000" y="4417806"/>
            <a:ext cx="4572000" cy="523220"/>
          </a:xfrm>
          <a:prstGeom prst="rect">
            <a:avLst/>
          </a:prstGeom>
          <a:noFill/>
        </p:spPr>
        <p:txBody>
          <a:bodyPr wrap="square">
            <a:spAutoFit/>
          </a:bodyPr>
          <a:lstStyle/>
          <a:p>
            <a:r>
              <a:rPr lang="en-US" dirty="0"/>
              <a:t>Source: https://</a:t>
            </a:r>
            <a:r>
              <a:rPr lang="en-US" dirty="0" err="1"/>
              <a:t>research.aimultiple.com</a:t>
            </a:r>
            <a:r>
              <a:rPr lang="en-US" dirty="0"/>
              <a:t>/prescriptive-analytics/</a:t>
            </a:r>
          </a:p>
        </p:txBody>
      </p:sp>
    </p:spTree>
    <p:extLst>
      <p:ext uri="{BB962C8B-B14F-4D97-AF65-F5344CB8AC3E}">
        <p14:creationId xmlns:p14="http://schemas.microsoft.com/office/powerpoint/2010/main" val="156621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74968-BC99-A697-FEE9-5F049F0022BC}"/>
              </a:ext>
            </a:extLst>
          </p:cNvPr>
          <p:cNvPicPr>
            <a:picLocks noChangeAspect="1"/>
          </p:cNvPicPr>
          <p:nvPr/>
        </p:nvPicPr>
        <p:blipFill>
          <a:blip r:embed="rId2"/>
          <a:stretch>
            <a:fillRect/>
          </a:stretch>
        </p:blipFill>
        <p:spPr>
          <a:xfrm>
            <a:off x="1485148" y="0"/>
            <a:ext cx="6173704" cy="5143500"/>
          </a:xfrm>
          <a:prstGeom prst="rect">
            <a:avLst/>
          </a:prstGeom>
        </p:spPr>
      </p:pic>
    </p:spTree>
    <p:extLst>
      <p:ext uri="{BB962C8B-B14F-4D97-AF65-F5344CB8AC3E}">
        <p14:creationId xmlns:p14="http://schemas.microsoft.com/office/powerpoint/2010/main" val="13547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F7BD92-E227-056E-7E1E-63C56AD62F46}"/>
              </a:ext>
            </a:extLst>
          </p:cNvPr>
          <p:cNvPicPr>
            <a:picLocks noChangeAspect="1"/>
          </p:cNvPicPr>
          <p:nvPr/>
        </p:nvPicPr>
        <p:blipFill>
          <a:blip r:embed="rId2"/>
          <a:stretch>
            <a:fillRect/>
          </a:stretch>
        </p:blipFill>
        <p:spPr>
          <a:xfrm>
            <a:off x="1651658" y="0"/>
            <a:ext cx="5840683" cy="5143500"/>
          </a:xfrm>
          <a:prstGeom prst="rect">
            <a:avLst/>
          </a:prstGeom>
        </p:spPr>
      </p:pic>
    </p:spTree>
    <p:extLst>
      <p:ext uri="{BB962C8B-B14F-4D97-AF65-F5344CB8AC3E}">
        <p14:creationId xmlns:p14="http://schemas.microsoft.com/office/powerpoint/2010/main" val="188423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97F29-FE39-E674-3465-F0E2AB5D1F4B}"/>
              </a:ext>
            </a:extLst>
          </p:cNvPr>
          <p:cNvPicPr>
            <a:picLocks noChangeAspect="1"/>
          </p:cNvPicPr>
          <p:nvPr/>
        </p:nvPicPr>
        <p:blipFill rotWithShape="1">
          <a:blip r:embed="rId2">
            <a:extLst>
              <a:ext uri="{28A0092B-C50C-407E-A947-70E740481C1C}">
                <a14:useLocalDpi xmlns:a14="http://schemas.microsoft.com/office/drawing/2010/main" val="0"/>
              </a:ext>
            </a:extLst>
          </a:blip>
          <a:srcRect b="21814"/>
          <a:stretch/>
        </p:blipFill>
        <p:spPr>
          <a:xfrm>
            <a:off x="1840165" y="76011"/>
            <a:ext cx="5463670" cy="4832320"/>
          </a:xfrm>
          <a:prstGeom prst="rect">
            <a:avLst/>
          </a:prstGeom>
        </p:spPr>
      </p:pic>
      <p:sp>
        <p:nvSpPr>
          <p:cNvPr id="4" name="TextBox 3">
            <a:extLst>
              <a:ext uri="{FF2B5EF4-FFF2-40B4-BE49-F238E27FC236}">
                <a16:creationId xmlns:a16="http://schemas.microsoft.com/office/drawing/2014/main" id="{80B8EA7B-833F-279F-34EA-F0113E696AAA}"/>
              </a:ext>
            </a:extLst>
          </p:cNvPr>
          <p:cNvSpPr txBox="1"/>
          <p:nvPr/>
        </p:nvSpPr>
        <p:spPr>
          <a:xfrm>
            <a:off x="1689537" y="4897279"/>
            <a:ext cx="5764925" cy="246221"/>
          </a:xfrm>
          <a:prstGeom prst="rect">
            <a:avLst/>
          </a:prstGeom>
          <a:noFill/>
        </p:spPr>
        <p:txBody>
          <a:bodyPr wrap="square">
            <a:spAutoFit/>
          </a:bodyPr>
          <a:lstStyle/>
          <a:p>
            <a:r>
              <a:rPr lang="en-US" sz="1000" dirty="0"/>
              <a:t>http://</a:t>
            </a:r>
            <a:r>
              <a:rPr lang="en-US" sz="1000" dirty="0" err="1"/>
              <a:t>pellinstitute.org</a:t>
            </a:r>
            <a:r>
              <a:rPr lang="en-US" sz="1000" dirty="0"/>
              <a:t>/indicators/reports_2022_data.shtml</a:t>
            </a:r>
          </a:p>
        </p:txBody>
      </p:sp>
    </p:spTree>
    <p:extLst>
      <p:ext uri="{BB962C8B-B14F-4D97-AF65-F5344CB8AC3E}">
        <p14:creationId xmlns:p14="http://schemas.microsoft.com/office/powerpoint/2010/main" val="3862047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2F47C4-E401-E5C7-E1EE-9FF21C627976}"/>
              </a:ext>
            </a:extLst>
          </p:cNvPr>
          <p:cNvPicPr>
            <a:picLocks noChangeAspect="1"/>
          </p:cNvPicPr>
          <p:nvPr/>
        </p:nvPicPr>
        <p:blipFill>
          <a:blip r:embed="rId2"/>
          <a:stretch>
            <a:fillRect/>
          </a:stretch>
        </p:blipFill>
        <p:spPr>
          <a:xfrm>
            <a:off x="531891" y="740649"/>
            <a:ext cx="7772400" cy="3662201"/>
          </a:xfrm>
          <a:prstGeom prst="rect">
            <a:avLst/>
          </a:prstGeom>
        </p:spPr>
      </p:pic>
    </p:spTree>
    <p:extLst>
      <p:ext uri="{BB962C8B-B14F-4D97-AF65-F5344CB8AC3E}">
        <p14:creationId xmlns:p14="http://schemas.microsoft.com/office/powerpoint/2010/main" val="416820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CE9D1D-454E-6374-AF63-F68CBF74F193}"/>
              </a:ext>
            </a:extLst>
          </p:cNvPr>
          <p:cNvSpPr>
            <a:spLocks noGrp="1"/>
          </p:cNvSpPr>
          <p:nvPr>
            <p:ph type="body" idx="1"/>
          </p:nvPr>
        </p:nvSpPr>
        <p:spPr>
          <a:xfrm>
            <a:off x="311700" y="374709"/>
            <a:ext cx="8520599" cy="4607193"/>
          </a:xfrm>
        </p:spPr>
        <p:txBody>
          <a:bodyPr/>
          <a:lstStyle/>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Calibri" panose="020F0502020204030204" pitchFamily="34" charset="0"/>
              </a:rPr>
              <a:t>Data and analytics can help institutions understand and respond to shifting demographics among students, including increasing diversity and changes in enrollment patterns. Institutions must be proactive in addressing these changes to ensure that all students have access to the support they need to succeed.</a:t>
            </a:r>
          </a:p>
          <a:p>
            <a:pPr marL="0" marR="0" algn="l">
              <a:spcBef>
                <a:spcPts val="0"/>
              </a:spcBef>
              <a:spcAft>
                <a:spcPts val="0"/>
              </a:spcAft>
              <a:buNone/>
            </a:pPr>
            <a:endParaRPr lang="en-US" sz="1800" b="0" i="0" u="none" strike="noStrike" dirty="0">
              <a:solidFill>
                <a:srgbClr val="212121"/>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Calibri" panose="020F0502020204030204" pitchFamily="34" charset="0"/>
              </a:rPr>
              <a:t>Data and analytics can help institutions fulfill their broader social responsibility by promoting student success and creating pathways to economic and social mobility. </a:t>
            </a:r>
          </a:p>
          <a:p>
            <a:pPr marL="0" marR="0" algn="l">
              <a:spcBef>
                <a:spcPts val="0"/>
              </a:spcBef>
              <a:spcAft>
                <a:spcPts val="0"/>
              </a:spcAft>
              <a:buNone/>
            </a:pPr>
            <a:endParaRPr lang="en-US" sz="1800" b="0" i="0" u="none" strike="noStrike" dirty="0">
              <a:solidFill>
                <a:srgbClr val="212121"/>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Calibri" panose="020F0502020204030204" pitchFamily="34" charset="0"/>
              </a:rPr>
              <a:t>Data and analytics can inform decisions about financial aid leveraging and provide insights into student populations that may be struggling with the cost of attendance. These insights can inform policies and practices that support student success and reduce financial barriers to accessing and completing higher education.</a:t>
            </a:r>
          </a:p>
          <a:p>
            <a:pPr marL="0" marR="0" algn="l">
              <a:spcBef>
                <a:spcPts val="0"/>
              </a:spcBef>
              <a:spcAft>
                <a:spcPts val="0"/>
              </a:spcAft>
              <a:buNone/>
            </a:pPr>
            <a:endParaRPr lang="en-US" sz="1800" b="0" i="0" u="none" strike="noStrike" dirty="0">
              <a:solidFill>
                <a:srgbClr val="212121"/>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84799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2803-81B1-89AA-BA2B-16B7CD809384}"/>
              </a:ext>
            </a:extLst>
          </p:cNvPr>
          <p:cNvSpPr>
            <a:spLocks noGrp="1"/>
          </p:cNvSpPr>
          <p:nvPr>
            <p:ph type="title"/>
          </p:nvPr>
        </p:nvSpPr>
        <p:spPr>
          <a:xfrm>
            <a:off x="169196" y="148142"/>
            <a:ext cx="8520600" cy="572700"/>
          </a:xfrm>
        </p:spPr>
        <p:txBody>
          <a:bodyPr/>
          <a:lstStyle/>
          <a:p>
            <a:pPr algn="ctr"/>
            <a:r>
              <a:rPr lang="en-US" dirty="0"/>
              <a:t>The institutional dimension</a:t>
            </a:r>
          </a:p>
        </p:txBody>
      </p:sp>
      <p:sp>
        <p:nvSpPr>
          <p:cNvPr id="3" name="Text Placeholder 2">
            <a:extLst>
              <a:ext uri="{FF2B5EF4-FFF2-40B4-BE49-F238E27FC236}">
                <a16:creationId xmlns:a16="http://schemas.microsoft.com/office/drawing/2014/main" id="{3D8FF609-DB0F-D65E-5A64-E8E789658120}"/>
              </a:ext>
            </a:extLst>
          </p:cNvPr>
          <p:cNvSpPr>
            <a:spLocks noGrp="1"/>
          </p:cNvSpPr>
          <p:nvPr>
            <p:ph type="body" idx="1"/>
          </p:nvPr>
        </p:nvSpPr>
        <p:spPr>
          <a:xfrm>
            <a:off x="311699" y="824860"/>
            <a:ext cx="3999900" cy="3416400"/>
          </a:xfrm>
        </p:spPr>
        <p:txBody>
          <a:bodyPr/>
          <a:lstStyle/>
          <a:p>
            <a:r>
              <a:rPr lang="en-US" sz="2400" dirty="0"/>
              <a:t>Congruent with mission</a:t>
            </a:r>
          </a:p>
          <a:p>
            <a:r>
              <a:rPr lang="en-US" sz="2400" dirty="0"/>
              <a:t>Reinforces what is working</a:t>
            </a:r>
          </a:p>
          <a:p>
            <a:r>
              <a:rPr lang="en-US" sz="2400" dirty="0"/>
              <a:t>Changes what is not</a:t>
            </a:r>
          </a:p>
          <a:p>
            <a:r>
              <a:rPr lang="en-US" sz="2400" dirty="0"/>
              <a:t>Challenges to culture and tradition</a:t>
            </a:r>
          </a:p>
          <a:p>
            <a:endParaRPr lang="en-US" sz="2400" dirty="0"/>
          </a:p>
        </p:txBody>
      </p:sp>
      <p:sp>
        <p:nvSpPr>
          <p:cNvPr id="4" name="Text Placeholder 3">
            <a:extLst>
              <a:ext uri="{FF2B5EF4-FFF2-40B4-BE49-F238E27FC236}">
                <a16:creationId xmlns:a16="http://schemas.microsoft.com/office/drawing/2014/main" id="{29FFD189-1C42-35FA-A78B-AF3F19F87247}"/>
              </a:ext>
            </a:extLst>
          </p:cNvPr>
          <p:cNvSpPr>
            <a:spLocks noGrp="1"/>
          </p:cNvSpPr>
          <p:nvPr>
            <p:ph type="body" idx="2"/>
          </p:nvPr>
        </p:nvSpPr>
        <p:spPr>
          <a:xfrm>
            <a:off x="4441616" y="824860"/>
            <a:ext cx="4702384" cy="3416400"/>
          </a:xfrm>
        </p:spPr>
        <p:txBody>
          <a:bodyPr/>
          <a:lstStyle/>
          <a:p>
            <a:pPr marL="342900" indent="-342900">
              <a:buFont typeface="Wingdings" pitchFamily="2" charset="2"/>
              <a:buChar char="Ø"/>
            </a:pPr>
            <a:r>
              <a:rPr lang="en-US" sz="2400" dirty="0"/>
              <a:t>Requires introspection</a:t>
            </a:r>
          </a:p>
          <a:p>
            <a:pPr marL="342900" indent="-342900">
              <a:buFont typeface="Wingdings" pitchFamily="2" charset="2"/>
              <a:buChar char="Ø"/>
            </a:pPr>
            <a:r>
              <a:rPr lang="en-US" sz="2400" dirty="0"/>
              <a:t>Requires segmentation	</a:t>
            </a:r>
          </a:p>
          <a:p>
            <a:pPr marL="342900" indent="-342900">
              <a:buFont typeface="Wingdings" pitchFamily="2" charset="2"/>
              <a:buChar char="Ø"/>
            </a:pPr>
            <a:r>
              <a:rPr lang="en-US" sz="2400" dirty="0"/>
              <a:t>Requires change management</a:t>
            </a:r>
          </a:p>
          <a:p>
            <a:pPr marL="342900" indent="-342900">
              <a:buFont typeface="Wingdings" pitchFamily="2" charset="2"/>
              <a:buChar char="Ø"/>
            </a:pPr>
            <a:r>
              <a:rPr lang="en-US" sz="2400" dirty="0"/>
              <a:t>Requires courage</a:t>
            </a:r>
          </a:p>
          <a:p>
            <a:pPr>
              <a:buNone/>
            </a:pPr>
            <a:endParaRPr lang="en-US" sz="2400" dirty="0"/>
          </a:p>
          <a:p>
            <a:pPr>
              <a:buNone/>
            </a:pPr>
            <a:endParaRPr lang="en-US" sz="2400" dirty="0"/>
          </a:p>
        </p:txBody>
      </p:sp>
      <p:sp>
        <p:nvSpPr>
          <p:cNvPr id="6" name="TextBox 5">
            <a:extLst>
              <a:ext uri="{FF2B5EF4-FFF2-40B4-BE49-F238E27FC236}">
                <a16:creationId xmlns:a16="http://schemas.microsoft.com/office/drawing/2014/main" id="{6EF585EE-B13B-7290-A7C5-B071AD7F57BA}"/>
              </a:ext>
            </a:extLst>
          </p:cNvPr>
          <p:cNvSpPr txBox="1"/>
          <p:nvPr/>
        </p:nvSpPr>
        <p:spPr>
          <a:xfrm>
            <a:off x="559304" y="3795029"/>
            <a:ext cx="8025391" cy="1200329"/>
          </a:xfrm>
          <a:prstGeom prst="rect">
            <a:avLst/>
          </a:prstGeom>
          <a:solidFill>
            <a:schemeClr val="bg1">
              <a:lumMod val="85000"/>
            </a:schemeClr>
          </a:solidFill>
          <a:ln>
            <a:solidFill>
              <a:schemeClr val="bg1">
                <a:lumMod val="85000"/>
              </a:schemeClr>
            </a:solidFill>
          </a:ln>
        </p:spPr>
        <p:txBody>
          <a:bodyPr wrap="square">
            <a:spAutoFit/>
          </a:bodyPr>
          <a:lstStyle/>
          <a:p>
            <a:pPr algn="l"/>
            <a:r>
              <a:rPr lang="en-US" sz="2400" b="0" i="0" dirty="0">
                <a:solidFill>
                  <a:srgbClr val="181818"/>
                </a:solidFill>
                <a:effectLst/>
                <a:latin typeface="Merriweather" panose="020F0502020204030204" pitchFamily="34" charset="0"/>
              </a:rPr>
              <a:t>“What gets us into trouble is not what we don't know. It's what we know for sure that just </a:t>
            </a:r>
            <a:r>
              <a:rPr lang="en-US" sz="2400" b="0" i="0" dirty="0" err="1">
                <a:solidFill>
                  <a:srgbClr val="181818"/>
                </a:solidFill>
                <a:effectLst/>
                <a:latin typeface="Merriweather" panose="020F0502020204030204" pitchFamily="34" charset="0"/>
              </a:rPr>
              <a:t>ain't</a:t>
            </a:r>
            <a:r>
              <a:rPr lang="en-US" sz="2400" b="0" i="0" dirty="0">
                <a:solidFill>
                  <a:srgbClr val="181818"/>
                </a:solidFill>
                <a:effectLst/>
                <a:latin typeface="Merriweather" panose="020F0502020204030204" pitchFamily="34" charset="0"/>
              </a:rPr>
              <a:t> so.”	</a:t>
            </a:r>
            <a:r>
              <a:rPr lang="en-US" sz="1000" b="0" i="0" dirty="0">
                <a:solidFill>
                  <a:srgbClr val="181818"/>
                </a:solidFill>
                <a:effectLst/>
                <a:latin typeface="Merriweather" pitchFamily="2" charset="77"/>
              </a:rPr>
              <a:t>― popularly attributed to </a:t>
            </a:r>
            <a:r>
              <a:rPr lang="en-US" sz="1000" b="1" i="0" dirty="0">
                <a:solidFill>
                  <a:srgbClr val="333333"/>
                </a:solidFill>
                <a:effectLst/>
                <a:latin typeface="Lato" panose="020F0502020204030204" pitchFamily="34" charset="0"/>
              </a:rPr>
              <a:t>Mark Twain </a:t>
            </a:r>
            <a:endParaRPr lang="en-US" sz="1000" dirty="0"/>
          </a:p>
        </p:txBody>
      </p:sp>
    </p:spTree>
    <p:extLst>
      <p:ext uri="{BB962C8B-B14F-4D97-AF65-F5344CB8AC3E}">
        <p14:creationId xmlns:p14="http://schemas.microsoft.com/office/powerpoint/2010/main" val="277754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flipH="1">
            <a:off x="-2370556" y="4228184"/>
            <a:ext cx="1133405" cy="2521825"/>
          </a:xfrm>
        </p:spPr>
        <p:txBody>
          <a:bodyPr/>
          <a:lstStyle/>
          <a:p>
            <a:endParaRPr lang="en-US" dirty="0"/>
          </a:p>
        </p:txBody>
      </p:sp>
      <p:sp>
        <p:nvSpPr>
          <p:cNvPr id="6" name="Text Placeholder 5"/>
          <p:cNvSpPr>
            <a:spLocks noGrp="1"/>
          </p:cNvSpPr>
          <p:nvPr>
            <p:ph type="body" idx="2"/>
          </p:nvPr>
        </p:nvSpPr>
        <p:spPr>
          <a:xfrm>
            <a:off x="2500828" y="513293"/>
            <a:ext cx="6643171" cy="4912659"/>
          </a:xfrm>
        </p:spPr>
        <p:txBody>
          <a:bodyPr/>
          <a:lstStyle/>
          <a:p>
            <a:pPr marL="285750" indent="-285750"/>
            <a:r>
              <a:rPr lang="es-MX" dirty="0"/>
              <a:t>What variables impact the behavior of first-entry students in the process of deciding whether or not to enroll in Virginia Tech?
How can we use these variables to predict who will register each year and what will be the size of each new cohort? 
What role does financial aid play in the considerations students and their families take into account when deciding to enroll in college?</a:t>
            </a:r>
          </a:p>
          <a:p>
            <a:pPr marL="285750" indent="-285750"/>
            <a:r>
              <a:rPr lang="es-MX" dirty="0"/>
              <a:t>How does the success metrics of Test Optional cohorts inform the continuation of the policy?
What kind of reports and visualizations can be provided to academic and student support leadership to facilitate decisions regarding course capacity and demand and to use resources strategically to support student performance?</a:t>
            </a:r>
          </a:p>
          <a:p>
            <a:pPr marL="285750" indent="-285750"/>
            <a:r>
              <a:rPr lang="es-MX" dirty="0"/>
              <a:t>How does curricular complexity influence the ability of students to complete their degree requirments on time?</a:t>
            </a:r>
          </a:p>
        </p:txBody>
      </p:sp>
      <p:sp>
        <p:nvSpPr>
          <p:cNvPr id="2" name="Title 1"/>
          <p:cNvSpPr>
            <a:spLocks noGrp="1"/>
          </p:cNvSpPr>
          <p:nvPr>
            <p:ph type="title"/>
          </p:nvPr>
        </p:nvSpPr>
        <p:spPr>
          <a:xfrm>
            <a:off x="758910" y="-59407"/>
            <a:ext cx="8520600" cy="572700"/>
          </a:xfrm>
        </p:spPr>
        <p:txBody>
          <a:bodyPr/>
          <a:lstStyle/>
          <a:p>
            <a:pPr algn="ctr"/>
            <a:r>
              <a:rPr lang="es-MX" dirty="0"/>
              <a:t>Strategic Questions
</a:t>
            </a:r>
          </a:p>
        </p:txBody>
      </p:sp>
      <p:pic>
        <p:nvPicPr>
          <p:cNvPr id="3" name="Picture 2"/>
          <p:cNvPicPr>
            <a:picLocks noChangeAspect="1"/>
          </p:cNvPicPr>
          <p:nvPr/>
        </p:nvPicPr>
        <p:blipFill rotWithShape="1">
          <a:blip r:embed="rId3"/>
          <a:srcRect l="2743" t="2092" b="2397"/>
          <a:stretch/>
        </p:blipFill>
        <p:spPr>
          <a:xfrm>
            <a:off x="192741" y="143434"/>
            <a:ext cx="2398465" cy="4912659"/>
          </a:xfrm>
          <a:prstGeom prst="rect">
            <a:avLst/>
          </a:prstGeom>
        </p:spPr>
      </p:pic>
    </p:spTree>
    <p:extLst>
      <p:ext uri="{BB962C8B-B14F-4D97-AF65-F5344CB8AC3E}">
        <p14:creationId xmlns:p14="http://schemas.microsoft.com/office/powerpoint/2010/main" val="94808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variables affect enrollment decisions?
</a:t>
            </a:r>
            <a:endParaRPr lang="es-419" dirty="0"/>
          </a:p>
        </p:txBody>
      </p:sp>
      <p:sp>
        <p:nvSpPr>
          <p:cNvPr id="3" name="Text Placeholder 2"/>
          <p:cNvSpPr>
            <a:spLocks noGrp="1"/>
          </p:cNvSpPr>
          <p:nvPr>
            <p:ph type="body" idx="1"/>
          </p:nvPr>
        </p:nvSpPr>
        <p:spPr>
          <a:xfrm>
            <a:off x="311700" y="1152474"/>
            <a:ext cx="3999900" cy="3876725"/>
          </a:xfrm>
        </p:spPr>
        <p:txBody>
          <a:bodyPr/>
          <a:lstStyle/>
          <a:p>
            <a:r>
              <a:rPr lang="en-US" b="1" dirty="0"/>
              <a:t>Financial variables</a:t>
            </a:r>
          </a:p>
          <a:p>
            <a:pPr lvl="1"/>
            <a:r>
              <a:rPr lang="en-US" b="1" dirty="0"/>
              <a:t>Discount rate- COA divided by institutional aid
Family resources- EFC
Type of financial aid</a:t>
            </a:r>
          </a:p>
          <a:p>
            <a:pPr>
              <a:buNone/>
            </a:pPr>
            <a:r>
              <a:rPr lang="en-US" b="1" dirty="0"/>
              <a:t>
Academic variables</a:t>
            </a:r>
          </a:p>
          <a:p>
            <a:pPr marL="285750" lvl="1" indent="-285750"/>
            <a:r>
              <a:rPr lang="en-US" b="1" dirty="0"/>
              <a:t>Grade point average
test score/ noncognitive scores
Interest in specific academic areas</a:t>
            </a:r>
            <a:endParaRPr lang="es-AR" dirty="0"/>
          </a:p>
        </p:txBody>
      </p:sp>
      <p:sp>
        <p:nvSpPr>
          <p:cNvPr id="4" name="Text Placeholder 3"/>
          <p:cNvSpPr>
            <a:spLocks noGrp="1"/>
          </p:cNvSpPr>
          <p:nvPr>
            <p:ph type="body" idx="2"/>
          </p:nvPr>
        </p:nvSpPr>
        <p:spPr>
          <a:xfrm>
            <a:off x="4832400" y="1152475"/>
            <a:ext cx="3999900" cy="3876724"/>
          </a:xfrm>
        </p:spPr>
        <p:txBody>
          <a:bodyPr/>
          <a:lstStyle/>
          <a:p>
            <a:r>
              <a:rPr lang="en-US" b="1" dirty="0"/>
              <a:t>Geo-demographic variables</a:t>
            </a:r>
          </a:p>
          <a:p>
            <a:pPr lvl="1"/>
            <a:r>
              <a:rPr lang="en-US" b="1" dirty="0"/>
              <a:t>Place of residence
Parents' schooling history
Ethnic characteristics</a:t>
            </a:r>
          </a:p>
          <a:p>
            <a:pPr>
              <a:buNone/>
            </a:pPr>
            <a:endParaRPr lang="en-US" b="1" dirty="0"/>
          </a:p>
          <a:p>
            <a:pPr>
              <a:buNone/>
            </a:pPr>
            <a:r>
              <a:rPr lang="en-US" b="1" dirty="0"/>
              <a:t>Variables related to events and visits</a:t>
            </a:r>
          </a:p>
          <a:p>
            <a:pPr marL="285750" lvl="1" indent="-285750"/>
            <a:r>
              <a:rPr lang="en-US" b="1" dirty="0"/>
              <a:t>Attended an event on the university campus
Made an individual visit
Attended an event of a specific college</a:t>
            </a:r>
            <a:endParaRPr lang="es-AR" dirty="0"/>
          </a:p>
        </p:txBody>
      </p:sp>
    </p:spTree>
    <p:extLst>
      <p:ext uri="{BB962C8B-B14F-4D97-AF65-F5344CB8AC3E}">
        <p14:creationId xmlns:p14="http://schemas.microsoft.com/office/powerpoint/2010/main" val="135858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AR" dirty="0" err="1"/>
              <a:t>Predicting</a:t>
            </a:r>
            <a:r>
              <a:rPr lang="es-AR" dirty="0"/>
              <a:t> </a:t>
            </a:r>
            <a:r>
              <a:rPr lang="es-AR" dirty="0" err="1"/>
              <a:t>who</a:t>
            </a:r>
            <a:r>
              <a:rPr lang="es-AR" dirty="0"/>
              <a:t> </a:t>
            </a:r>
            <a:r>
              <a:rPr lang="es-AR" dirty="0" err="1"/>
              <a:t>enrolls</a:t>
            </a:r>
            <a:r>
              <a:rPr lang="es-AR" dirty="0"/>
              <a:t> 
</a:t>
            </a:r>
            <a:endParaRPr lang="en-US" dirty="0"/>
          </a:p>
        </p:txBody>
      </p:sp>
      <p:sp>
        <p:nvSpPr>
          <p:cNvPr id="8" name="Text Placeholder 7"/>
          <p:cNvSpPr>
            <a:spLocks noGrp="1"/>
          </p:cNvSpPr>
          <p:nvPr>
            <p:ph type="body" idx="1"/>
          </p:nvPr>
        </p:nvSpPr>
        <p:spPr/>
        <p:txBody>
          <a:bodyPr/>
          <a:lstStyle/>
          <a:p>
            <a:r>
              <a:rPr lang="es-AR" dirty="0" err="1"/>
              <a:t>Classification</a:t>
            </a:r>
            <a:r>
              <a:rPr lang="es-AR" dirty="0"/>
              <a:t> </a:t>
            </a:r>
            <a:r>
              <a:rPr lang="es-AR" dirty="0" err="1"/>
              <a:t>accuracy</a:t>
            </a:r>
            <a:r>
              <a:rPr lang="es-AR" dirty="0"/>
              <a:t> 
</a:t>
            </a:r>
            <a:endParaRPr lang="en-US" dirty="0"/>
          </a:p>
        </p:txBody>
      </p:sp>
      <p:sp>
        <p:nvSpPr>
          <p:cNvPr id="9" name="Text Placeholder 8"/>
          <p:cNvSpPr>
            <a:spLocks noGrp="1"/>
          </p:cNvSpPr>
          <p:nvPr>
            <p:ph type="body" idx="2"/>
          </p:nvPr>
        </p:nvSpPr>
        <p:spPr>
          <a:xfrm>
            <a:off x="4632649" y="1063690"/>
            <a:ext cx="4199651" cy="3923521"/>
          </a:xfrm>
        </p:spPr>
        <p:txBody>
          <a:bodyPr/>
          <a:lstStyle/>
          <a:p>
            <a:r>
              <a:rPr lang="es-419" dirty="0"/>
              <a:t>Predictive analytics uses historical data to predict future events and create a mathematical model that captures important trends. This predictive model is then used with the current data to predict what will happen next, or to suggest actions to be taken in order to obtain optimal results.
It involves applying statistical analysis techniques, analytical queries, and machine learning algorithms to datasets to generate a numerical value that represents the probability of a particular event occurring.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26" y="1763720"/>
            <a:ext cx="4363574" cy="2805155"/>
          </a:xfrm>
          <a:prstGeom prst="rect">
            <a:avLst/>
          </a:prstGeom>
        </p:spPr>
      </p:pic>
    </p:spTree>
    <p:extLst>
      <p:ext uri="{BB962C8B-B14F-4D97-AF65-F5344CB8AC3E}">
        <p14:creationId xmlns:p14="http://schemas.microsoft.com/office/powerpoint/2010/main" val="64475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419" dirty="0"/>
              <a:t>Predicting who enrolls 
</a:t>
            </a:r>
            <a:endParaRPr lang="en-US" dirty="0"/>
          </a:p>
        </p:txBody>
      </p:sp>
      <p:sp>
        <p:nvSpPr>
          <p:cNvPr id="8" name="Text Placeholder 7"/>
          <p:cNvSpPr>
            <a:spLocks noGrp="1"/>
          </p:cNvSpPr>
          <p:nvPr>
            <p:ph type="body" idx="1"/>
          </p:nvPr>
        </p:nvSpPr>
        <p:spPr/>
        <p:txBody>
          <a:bodyPr/>
          <a:lstStyle/>
          <a:p>
            <a:r>
              <a:rPr lang="es-AR" dirty="0" err="1"/>
              <a:t>Sensitivity</a:t>
            </a:r>
            <a:r>
              <a:rPr lang="es-AR" dirty="0"/>
              <a:t>: true positives 
</a:t>
            </a:r>
            <a:endParaRPr lang="en-US" dirty="0"/>
          </a:p>
        </p:txBody>
      </p:sp>
      <p:sp>
        <p:nvSpPr>
          <p:cNvPr id="9" name="Text Placeholder 8"/>
          <p:cNvSpPr>
            <a:spLocks noGrp="1"/>
          </p:cNvSpPr>
          <p:nvPr>
            <p:ph type="body" idx="2"/>
          </p:nvPr>
        </p:nvSpPr>
        <p:spPr>
          <a:xfrm>
            <a:off x="4832400" y="2074016"/>
            <a:ext cx="3999900" cy="2136009"/>
          </a:xfrm>
        </p:spPr>
        <p:txBody>
          <a:bodyPr/>
          <a:lstStyle/>
          <a:p>
            <a:r>
              <a:rPr lang="es-419" dirty="0"/>
              <a:t>The variables are combined into a predictive model capable of assessing future probabilities with an acceptable level of fidelity.
Logistic regression and random forest technique were chosen for our intial model effort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00" y="1715168"/>
            <a:ext cx="4439100" cy="2853707"/>
          </a:xfrm>
          <a:prstGeom prst="rect">
            <a:avLst/>
          </a:prstGeom>
        </p:spPr>
      </p:pic>
    </p:spTree>
    <p:extLst>
      <p:ext uri="{BB962C8B-B14F-4D97-AF65-F5344CB8AC3E}">
        <p14:creationId xmlns:p14="http://schemas.microsoft.com/office/powerpoint/2010/main" val="137872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Predicting Who Enrolls
</a:t>
            </a:r>
            <a:endParaRPr lang="es-AR" dirty="0"/>
          </a:p>
        </p:txBody>
      </p:sp>
      <p:sp>
        <p:nvSpPr>
          <p:cNvPr id="8" name="Text Placeholder 7"/>
          <p:cNvSpPr>
            <a:spLocks noGrp="1"/>
          </p:cNvSpPr>
          <p:nvPr>
            <p:ph type="body" idx="1"/>
          </p:nvPr>
        </p:nvSpPr>
        <p:spPr/>
        <p:txBody>
          <a:bodyPr/>
          <a:lstStyle/>
          <a:p>
            <a:r>
              <a:rPr lang="en-US" dirty="0"/>
              <a:t>Precision: True negatives </a:t>
            </a:r>
          </a:p>
        </p:txBody>
      </p:sp>
      <p:sp>
        <p:nvSpPr>
          <p:cNvPr id="9" name="Text Placeholder 8"/>
          <p:cNvSpPr>
            <a:spLocks noGrp="1"/>
          </p:cNvSpPr>
          <p:nvPr>
            <p:ph type="body" idx="2"/>
          </p:nvPr>
        </p:nvSpPr>
        <p:spPr>
          <a:xfrm>
            <a:off x="4832402" y="1854230"/>
            <a:ext cx="3999900" cy="2132146"/>
          </a:xfrm>
        </p:spPr>
        <p:txBody>
          <a:bodyPr/>
          <a:lstStyle/>
          <a:p>
            <a:r>
              <a:rPr lang="en-US" dirty="0"/>
              <a:t>Optimization measures in each population, better predicting the behavior of students outside the state of Virginia 
The model is accurate in predicting who will not enroll </a:t>
            </a:r>
          </a:p>
        </p:txBody>
      </p:sp>
      <p:pic>
        <p:nvPicPr>
          <p:cNvPr id="2" name="Picture 1"/>
          <p:cNvPicPr>
            <a:picLocks noChangeAspect="1"/>
          </p:cNvPicPr>
          <p:nvPr/>
        </p:nvPicPr>
        <p:blipFill>
          <a:blip r:embed="rId2"/>
          <a:stretch>
            <a:fillRect/>
          </a:stretch>
        </p:blipFill>
        <p:spPr>
          <a:xfrm>
            <a:off x="194040" y="1854229"/>
            <a:ext cx="4424380" cy="2844245"/>
          </a:xfrm>
          <a:prstGeom prst="rect">
            <a:avLst/>
          </a:prstGeom>
        </p:spPr>
      </p:pic>
    </p:spTree>
    <p:extLst>
      <p:ext uri="{BB962C8B-B14F-4D97-AF65-F5344CB8AC3E}">
        <p14:creationId xmlns:p14="http://schemas.microsoft.com/office/powerpoint/2010/main" val="352449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1700" y="149190"/>
            <a:ext cx="8520600" cy="572700"/>
          </a:xfrm>
        </p:spPr>
        <p:txBody>
          <a:bodyPr/>
          <a:lstStyle/>
          <a:p>
            <a:r>
              <a:rPr lang="es-AR" dirty="0" err="1"/>
              <a:t>Calculating</a:t>
            </a:r>
            <a:r>
              <a:rPr lang="es-AR" dirty="0"/>
              <a:t> </a:t>
            </a:r>
            <a:r>
              <a:rPr lang="es-AR" dirty="0" err="1"/>
              <a:t>the</a:t>
            </a:r>
            <a:r>
              <a:rPr lang="es-AR" dirty="0"/>
              <a:t> </a:t>
            </a:r>
            <a:r>
              <a:rPr lang="es-AR" dirty="0" err="1"/>
              <a:t>Effect</a:t>
            </a:r>
            <a:r>
              <a:rPr lang="es-AR" dirty="0"/>
              <a:t> of </a:t>
            </a:r>
            <a:r>
              <a:rPr lang="es-AR" dirty="0" err="1"/>
              <a:t>Financial</a:t>
            </a:r>
            <a:r>
              <a:rPr lang="es-AR" dirty="0"/>
              <a:t> </a:t>
            </a:r>
            <a:r>
              <a:rPr lang="es-AR" dirty="0" err="1"/>
              <a:t>Aid</a:t>
            </a:r>
            <a:br>
              <a:rPr lang="es-AR" dirty="0"/>
            </a:br>
            <a:endParaRPr lang="en-US" dirty="0"/>
          </a:p>
        </p:txBody>
      </p:sp>
      <p:sp>
        <p:nvSpPr>
          <p:cNvPr id="9" name="Text Placeholder 8"/>
          <p:cNvSpPr>
            <a:spLocks noGrp="1"/>
          </p:cNvSpPr>
          <p:nvPr>
            <p:ph type="body" idx="2"/>
          </p:nvPr>
        </p:nvSpPr>
        <p:spPr>
          <a:xfrm>
            <a:off x="4832400" y="1152475"/>
            <a:ext cx="3999900" cy="3639160"/>
          </a:xfrm>
        </p:spPr>
        <p:txBody>
          <a:bodyPr/>
          <a:lstStyle/>
          <a:p>
            <a:r>
              <a:rPr lang="es-MX" dirty="0"/>
              <a:t>Generalized linear model used to determine the effect of reducing tuition costs by $1,000 increments
Considers the ability to pay tuition
It also takes into account the willingness to pay the indicated price
Helps decide which groups to invest in to achieve a specific objective 
Especially useful when there aren't many resources to invest </a:t>
            </a:r>
            <a:endParaRPr lang="en-US" dirty="0"/>
          </a:p>
        </p:txBody>
      </p:sp>
      <p:pic>
        <p:nvPicPr>
          <p:cNvPr id="4" name="Picture 3"/>
          <p:cNvPicPr>
            <a:picLocks noChangeAspect="1"/>
          </p:cNvPicPr>
          <p:nvPr/>
        </p:nvPicPr>
        <p:blipFill>
          <a:blip r:embed="rId2"/>
          <a:stretch>
            <a:fillRect/>
          </a:stretch>
        </p:blipFill>
        <p:spPr>
          <a:xfrm>
            <a:off x="584042" y="798358"/>
            <a:ext cx="3548687" cy="4223068"/>
          </a:xfrm>
          <a:prstGeom prst="rect">
            <a:avLst/>
          </a:prstGeom>
        </p:spPr>
      </p:pic>
    </p:spTree>
    <p:extLst>
      <p:ext uri="{BB962C8B-B14F-4D97-AF65-F5344CB8AC3E}">
        <p14:creationId xmlns:p14="http://schemas.microsoft.com/office/powerpoint/2010/main" val="59148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F017A-A7FC-C44D-8FAF-420357A333F5}"/>
              </a:ext>
            </a:extLst>
          </p:cNvPr>
          <p:cNvPicPr>
            <a:picLocks noChangeAspect="1"/>
          </p:cNvPicPr>
          <p:nvPr/>
        </p:nvPicPr>
        <p:blipFill>
          <a:blip r:embed="rId3"/>
          <a:stretch>
            <a:fillRect/>
          </a:stretch>
        </p:blipFill>
        <p:spPr>
          <a:xfrm>
            <a:off x="661938" y="272419"/>
            <a:ext cx="7832067" cy="4839699"/>
          </a:xfrm>
          <a:prstGeom prst="rect">
            <a:avLst/>
          </a:prstGeom>
        </p:spPr>
      </p:pic>
      <p:sp>
        <p:nvSpPr>
          <p:cNvPr id="7" name="Title 6"/>
          <p:cNvSpPr>
            <a:spLocks noGrp="1"/>
          </p:cNvSpPr>
          <p:nvPr>
            <p:ph type="title"/>
          </p:nvPr>
        </p:nvSpPr>
        <p:spPr>
          <a:xfrm>
            <a:off x="3748963" y="-13931"/>
            <a:ext cx="4480637" cy="572700"/>
          </a:xfrm>
        </p:spPr>
        <p:txBody>
          <a:bodyPr/>
          <a:lstStyle/>
          <a:p>
            <a:r>
              <a:rPr lang="es-AR" sz="2000" dirty="0"/>
              <a:t>Test </a:t>
            </a:r>
            <a:r>
              <a:rPr lang="es-AR" sz="2000" dirty="0" err="1"/>
              <a:t>Optional</a:t>
            </a:r>
            <a:r>
              <a:rPr lang="es-AR" sz="2000" dirty="0"/>
              <a:t> </a:t>
            </a:r>
            <a:r>
              <a:rPr lang="es-AR" sz="2000" dirty="0" err="1"/>
              <a:t>Student</a:t>
            </a:r>
            <a:r>
              <a:rPr lang="es-AR" sz="2000" dirty="0"/>
              <a:t> Performance</a:t>
            </a:r>
            <a:br>
              <a:rPr lang="es-AR" sz="2000" dirty="0"/>
            </a:br>
            <a:endParaRPr lang="en-US" sz="2000" dirty="0"/>
          </a:p>
        </p:txBody>
      </p:sp>
    </p:spTree>
    <p:extLst>
      <p:ext uri="{BB962C8B-B14F-4D97-AF65-F5344CB8AC3E}">
        <p14:creationId xmlns:p14="http://schemas.microsoft.com/office/powerpoint/2010/main" val="266052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09FBC5-2083-50BB-DE05-A886E6209632}"/>
              </a:ext>
            </a:extLst>
          </p:cNvPr>
          <p:cNvPicPr>
            <a:picLocks noChangeAspect="1"/>
          </p:cNvPicPr>
          <p:nvPr/>
        </p:nvPicPr>
        <p:blipFill rotWithShape="1">
          <a:blip r:embed="rId2">
            <a:extLst>
              <a:ext uri="{28A0092B-C50C-407E-A947-70E740481C1C}">
                <a14:useLocalDpi xmlns:a14="http://schemas.microsoft.com/office/drawing/2010/main" val="0"/>
              </a:ext>
            </a:extLst>
          </a:blip>
          <a:srcRect b="26762"/>
          <a:stretch/>
        </p:blipFill>
        <p:spPr>
          <a:xfrm>
            <a:off x="1738211" y="338301"/>
            <a:ext cx="5667577" cy="4466897"/>
          </a:xfrm>
          <a:prstGeom prst="rect">
            <a:avLst/>
          </a:prstGeom>
        </p:spPr>
      </p:pic>
      <p:sp>
        <p:nvSpPr>
          <p:cNvPr id="7" name="TextBox 6">
            <a:extLst>
              <a:ext uri="{FF2B5EF4-FFF2-40B4-BE49-F238E27FC236}">
                <a16:creationId xmlns:a16="http://schemas.microsoft.com/office/drawing/2014/main" id="{73175F13-D52C-F366-EEC9-D3C622C0EF73}"/>
              </a:ext>
            </a:extLst>
          </p:cNvPr>
          <p:cNvSpPr txBox="1"/>
          <p:nvPr/>
        </p:nvSpPr>
        <p:spPr>
          <a:xfrm>
            <a:off x="1689537" y="4897279"/>
            <a:ext cx="5764925" cy="246221"/>
          </a:xfrm>
          <a:prstGeom prst="rect">
            <a:avLst/>
          </a:prstGeom>
          <a:noFill/>
        </p:spPr>
        <p:txBody>
          <a:bodyPr wrap="square">
            <a:spAutoFit/>
          </a:bodyPr>
          <a:lstStyle/>
          <a:p>
            <a:r>
              <a:rPr lang="en-US" sz="1000" dirty="0"/>
              <a:t>http://</a:t>
            </a:r>
            <a:r>
              <a:rPr lang="en-US" sz="1000" dirty="0" err="1"/>
              <a:t>pellinstitute.org</a:t>
            </a:r>
            <a:r>
              <a:rPr lang="en-US" sz="1000" dirty="0"/>
              <a:t>/indicators/reports_2022_data.shtml</a:t>
            </a:r>
          </a:p>
        </p:txBody>
      </p:sp>
    </p:spTree>
    <p:extLst>
      <p:ext uri="{BB962C8B-B14F-4D97-AF65-F5344CB8AC3E}">
        <p14:creationId xmlns:p14="http://schemas.microsoft.com/office/powerpoint/2010/main" val="295075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1700" y="149190"/>
            <a:ext cx="8520600" cy="572700"/>
          </a:xfrm>
        </p:spPr>
        <p:txBody>
          <a:bodyPr/>
          <a:lstStyle/>
          <a:p>
            <a:r>
              <a:rPr lang="es-AR" dirty="0" err="1"/>
              <a:t>Capacity</a:t>
            </a:r>
            <a:r>
              <a:rPr lang="es-AR" dirty="0"/>
              <a:t> and </a:t>
            </a:r>
            <a:r>
              <a:rPr lang="es-AR" dirty="0" err="1"/>
              <a:t>Demand</a:t>
            </a:r>
            <a:br>
              <a:rPr lang="es-AR" dirty="0"/>
            </a:br>
            <a:endParaRPr lang="en-US" dirty="0"/>
          </a:p>
        </p:txBody>
      </p:sp>
      <p:pic>
        <p:nvPicPr>
          <p:cNvPr id="3" name="Picture 2"/>
          <p:cNvPicPr>
            <a:picLocks noChangeAspect="1"/>
          </p:cNvPicPr>
          <p:nvPr/>
        </p:nvPicPr>
        <p:blipFill>
          <a:blip r:embed="rId2"/>
          <a:stretch>
            <a:fillRect/>
          </a:stretch>
        </p:blipFill>
        <p:spPr>
          <a:xfrm>
            <a:off x="311700" y="721890"/>
            <a:ext cx="7496983" cy="4256314"/>
          </a:xfrm>
          <a:prstGeom prst="rect">
            <a:avLst/>
          </a:prstGeom>
        </p:spPr>
      </p:pic>
    </p:spTree>
    <p:extLst>
      <p:ext uri="{BB962C8B-B14F-4D97-AF65-F5344CB8AC3E}">
        <p14:creationId xmlns:p14="http://schemas.microsoft.com/office/powerpoint/2010/main" val="5351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1700" y="149190"/>
            <a:ext cx="8520600" cy="572700"/>
          </a:xfrm>
        </p:spPr>
        <p:txBody>
          <a:bodyPr/>
          <a:lstStyle/>
          <a:p>
            <a:r>
              <a:rPr lang="es-AR" dirty="0" err="1"/>
              <a:t>Supporting</a:t>
            </a:r>
            <a:r>
              <a:rPr lang="es-AR" dirty="0"/>
              <a:t> </a:t>
            </a:r>
            <a:r>
              <a:rPr lang="es-AR" dirty="0" err="1"/>
              <a:t>Student</a:t>
            </a:r>
            <a:r>
              <a:rPr lang="es-AR" dirty="0"/>
              <a:t> </a:t>
            </a:r>
            <a:r>
              <a:rPr lang="es-AR" dirty="0" err="1"/>
              <a:t>Success</a:t>
            </a:r>
            <a:br>
              <a:rPr lang="es-AR" dirty="0"/>
            </a:br>
            <a:endParaRPr lang="en-US" dirty="0"/>
          </a:p>
        </p:txBody>
      </p:sp>
      <p:pic>
        <p:nvPicPr>
          <p:cNvPr id="6" name="Picture 5"/>
          <p:cNvPicPr>
            <a:picLocks noChangeAspect="1"/>
          </p:cNvPicPr>
          <p:nvPr/>
        </p:nvPicPr>
        <p:blipFill rotWithShape="1">
          <a:blip r:embed="rId2"/>
          <a:srcRect b="1153"/>
          <a:stretch/>
        </p:blipFill>
        <p:spPr>
          <a:xfrm>
            <a:off x="1841912" y="721890"/>
            <a:ext cx="4852503" cy="4323639"/>
          </a:xfrm>
          <a:prstGeom prst="rect">
            <a:avLst/>
          </a:prstGeom>
        </p:spPr>
      </p:pic>
    </p:spTree>
    <p:extLst>
      <p:ext uri="{BB962C8B-B14F-4D97-AF65-F5344CB8AC3E}">
        <p14:creationId xmlns:p14="http://schemas.microsoft.com/office/powerpoint/2010/main" val="362221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E432-5360-95A9-6E04-CC4A46A4183B}"/>
              </a:ext>
            </a:extLst>
          </p:cNvPr>
          <p:cNvSpPr>
            <a:spLocks noGrp="1"/>
          </p:cNvSpPr>
          <p:nvPr>
            <p:ph type="title"/>
          </p:nvPr>
        </p:nvSpPr>
        <p:spPr>
          <a:xfrm>
            <a:off x="157451" y="198589"/>
            <a:ext cx="8876379" cy="953885"/>
          </a:xfrm>
        </p:spPr>
        <p:txBody>
          <a:bodyPr/>
          <a:lstStyle/>
          <a:p>
            <a:r>
              <a:rPr lang="en-US" sz="2600" dirty="0"/>
              <a:t>Understanding how curricular complexity affects success</a:t>
            </a:r>
          </a:p>
        </p:txBody>
      </p:sp>
      <p:sp>
        <p:nvSpPr>
          <p:cNvPr id="3" name="Text Placeholder 2">
            <a:extLst>
              <a:ext uri="{FF2B5EF4-FFF2-40B4-BE49-F238E27FC236}">
                <a16:creationId xmlns:a16="http://schemas.microsoft.com/office/drawing/2014/main" id="{B2FE2A62-4076-6123-14B9-6E66BCEBF095}"/>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4403295-CF74-216F-4D44-16709A3068A5}"/>
              </a:ext>
            </a:extLst>
          </p:cNvPr>
          <p:cNvSpPr>
            <a:spLocks noGrp="1"/>
          </p:cNvSpPr>
          <p:nvPr>
            <p:ph type="body" idx="2"/>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CA26A035-19CF-E3C2-B6A8-6B8A2DF11D96}"/>
              </a:ext>
            </a:extLst>
          </p:cNvPr>
          <p:cNvPicPr>
            <a:picLocks noChangeAspect="1"/>
          </p:cNvPicPr>
          <p:nvPr/>
        </p:nvPicPr>
        <p:blipFill rotWithShape="1">
          <a:blip r:embed="rId2"/>
          <a:srcRect t="4736"/>
          <a:stretch/>
        </p:blipFill>
        <p:spPr>
          <a:xfrm>
            <a:off x="311699" y="749147"/>
            <a:ext cx="8668119" cy="4394353"/>
          </a:xfrm>
          <a:prstGeom prst="rect">
            <a:avLst/>
          </a:prstGeom>
        </p:spPr>
      </p:pic>
    </p:spTree>
    <p:extLst>
      <p:ext uri="{BB962C8B-B14F-4D97-AF65-F5344CB8AC3E}">
        <p14:creationId xmlns:p14="http://schemas.microsoft.com/office/powerpoint/2010/main" val="142925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Most Common Challenges
</a:t>
            </a:r>
            <a:endParaRPr lang="es-419" dirty="0"/>
          </a:p>
        </p:txBody>
      </p:sp>
      <p:sp>
        <p:nvSpPr>
          <p:cNvPr id="4" name="Text Placeholder 3"/>
          <p:cNvSpPr>
            <a:spLocks noGrp="1"/>
          </p:cNvSpPr>
          <p:nvPr>
            <p:ph type="body" idx="1"/>
          </p:nvPr>
        </p:nvSpPr>
        <p:spPr/>
        <p:txBody>
          <a:bodyPr/>
          <a:lstStyle/>
          <a:p>
            <a:pPr>
              <a:buNone/>
            </a:pPr>
            <a:r>
              <a:rPr lang="es-419" sz="1600" dirty="0"/>
              <a:t>» Sponsorship of the highest level</a:t>
            </a:r>
            <a:br>
              <a:rPr lang="es-419" sz="1600" dirty="0"/>
            </a:br>
            <a:br>
              <a:rPr lang="es-419" sz="1600" dirty="0"/>
            </a:br>
            <a:r>
              <a:rPr lang="es-419" sz="1600" dirty="0"/>
              <a:t>» Constraints on required resources</a:t>
            </a:r>
            <a:br>
              <a:rPr lang="es-419" sz="1600" dirty="0"/>
            </a:br>
            <a:br>
              <a:rPr lang="es-419" sz="1600" dirty="0"/>
            </a:br>
            <a:r>
              <a:rPr lang="es-419" sz="1600" dirty="0"/>
              <a:t>» Understanding existing processes </a:t>
            </a:r>
          </a:p>
          <a:p>
            <a:pPr>
              <a:buNone/>
            </a:pPr>
            <a:r>
              <a:rPr lang="es-419" sz="1600" dirty="0"/>
              <a:t>» Quality and integrity of existing data</a:t>
            </a:r>
            <a:br>
              <a:rPr lang="es-419" sz="1600" dirty="0"/>
            </a:br>
            <a:br>
              <a:rPr lang="es-419" sz="1600" dirty="0"/>
            </a:br>
            <a:r>
              <a:rPr lang="es-419" sz="1600" dirty="0"/>
              <a:t>» Understanding and managing internal expectations</a:t>
            </a:r>
            <a:br>
              <a:rPr lang="es-419" sz="1600" dirty="0"/>
            </a:br>
            <a:br>
              <a:rPr lang="es-419" sz="1600" dirty="0"/>
            </a:br>
            <a:endParaRPr lang="es-419" sz="1600" dirty="0"/>
          </a:p>
        </p:txBody>
      </p:sp>
      <p:sp>
        <p:nvSpPr>
          <p:cNvPr id="5" name="Text Placeholder 4"/>
          <p:cNvSpPr>
            <a:spLocks noGrp="1"/>
          </p:cNvSpPr>
          <p:nvPr>
            <p:ph type="body" idx="2"/>
          </p:nvPr>
        </p:nvSpPr>
        <p:spPr/>
        <p:txBody>
          <a:bodyPr/>
          <a:lstStyle/>
          <a:p>
            <a:pPr>
              <a:buNone/>
            </a:pPr>
            <a:r>
              <a:rPr lang="es-419" sz="1600" dirty="0"/>
              <a:t>» Culture resistant and unwilling to change</a:t>
            </a:r>
            <a:br>
              <a:rPr lang="es-419" sz="1600" dirty="0"/>
            </a:br>
            <a:br>
              <a:rPr lang="es-419" sz="1600" dirty="0"/>
            </a:br>
            <a:r>
              <a:rPr lang="es-419" sz="1600" dirty="0"/>
              <a:t>» Complexity in data integration</a:t>
            </a:r>
            <a:br>
              <a:rPr lang="es-419" sz="1600" dirty="0"/>
            </a:br>
            <a:br>
              <a:rPr lang="es-419" sz="1600" dirty="0"/>
            </a:br>
            <a:r>
              <a:rPr lang="es-419" sz="1600" dirty="0"/>
              <a:t>» Training</a:t>
            </a:r>
            <a:br>
              <a:rPr lang="es-419" sz="1600" dirty="0"/>
            </a:br>
            <a:br>
              <a:rPr lang="es-419" sz="1600" dirty="0"/>
            </a:br>
            <a:r>
              <a:rPr lang="es-419" sz="1600" dirty="0"/>
              <a:t>» Justification of return on investment</a:t>
            </a:r>
            <a:br>
              <a:rPr lang="es-419" sz="1600" dirty="0"/>
            </a:br>
            <a:br>
              <a:rPr lang="es-419" sz="1600" dirty="0"/>
            </a:br>
            <a:r>
              <a:rPr lang="es-419" sz="1600" dirty="0"/>
              <a:t>» Departmental silos.
</a:t>
            </a:r>
          </a:p>
        </p:txBody>
      </p:sp>
    </p:spTree>
    <p:extLst>
      <p:ext uri="{BB962C8B-B14F-4D97-AF65-F5344CB8AC3E}">
        <p14:creationId xmlns:p14="http://schemas.microsoft.com/office/powerpoint/2010/main" val="392068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 Benefits
</a:t>
            </a:r>
            <a:endParaRPr lang="es-BO" dirty="0"/>
          </a:p>
        </p:txBody>
      </p:sp>
      <p:sp>
        <p:nvSpPr>
          <p:cNvPr id="4" name="Text Placeholder 3"/>
          <p:cNvSpPr>
            <a:spLocks noGrp="1"/>
          </p:cNvSpPr>
          <p:nvPr>
            <p:ph type="body" idx="1"/>
          </p:nvPr>
        </p:nvSpPr>
        <p:spPr/>
        <p:txBody>
          <a:bodyPr/>
          <a:lstStyle/>
          <a:p>
            <a:pPr>
              <a:buNone/>
            </a:pPr>
            <a:r>
              <a:rPr lang="es-419" sz="1600" dirty="0"/>
              <a:t>» Promote and foster a fact-based culture for decision-making</a:t>
            </a:r>
            <a:br>
              <a:rPr lang="es-419" sz="1600" dirty="0"/>
            </a:br>
            <a:br>
              <a:rPr lang="es-419" sz="1600" dirty="0"/>
            </a:br>
            <a:r>
              <a:rPr lang="es-419" sz="1600" dirty="0"/>
              <a:t>» Monitor the performance of university management to achieve defined objectives</a:t>
            </a:r>
            <a:br>
              <a:rPr lang="es-419" sz="1600" dirty="0"/>
            </a:br>
            <a:br>
              <a:rPr lang="es-419" sz="1600" dirty="0"/>
            </a:br>
            <a:r>
              <a:rPr lang="es-419" sz="1600" dirty="0"/>
              <a:t>» Establish a proactive framework for decision-making</a:t>
            </a:r>
            <a:br>
              <a:rPr lang="es-419" sz="1600" dirty="0"/>
            </a:br>
            <a:br>
              <a:rPr lang="es-419" sz="1600" dirty="0"/>
            </a:br>
            <a:endParaRPr lang="es-419" sz="1600" dirty="0"/>
          </a:p>
        </p:txBody>
      </p:sp>
      <p:sp>
        <p:nvSpPr>
          <p:cNvPr id="5" name="Text Placeholder 4"/>
          <p:cNvSpPr>
            <a:spLocks noGrp="1"/>
          </p:cNvSpPr>
          <p:nvPr>
            <p:ph type="body" idx="2"/>
          </p:nvPr>
        </p:nvSpPr>
        <p:spPr/>
        <p:txBody>
          <a:bodyPr/>
          <a:lstStyle/>
          <a:p>
            <a:pPr>
              <a:buNone/>
            </a:pPr>
            <a:r>
              <a:rPr lang="es-419" sz="1600" dirty="0"/>
              <a:t>» Access data instantly, spend your time analyzing information and understanding its implications instead of collecting and formatting data. 
» Facilitate the articulation and alignment of strategies throughout the institution</a:t>
            </a:r>
            <a:br>
              <a:rPr lang="es-419" sz="1600" dirty="0"/>
            </a:br>
            <a:br>
              <a:rPr lang="es-419" sz="1600" dirty="0"/>
            </a:br>
            <a:r>
              <a:rPr lang="es-419" sz="1600" dirty="0"/>
              <a:t>» Anticipate and manage change.
</a:t>
            </a:r>
          </a:p>
        </p:txBody>
      </p:sp>
      <p:sp>
        <p:nvSpPr>
          <p:cNvPr id="2" name="TextBox 1"/>
          <p:cNvSpPr txBox="1"/>
          <p:nvPr/>
        </p:nvSpPr>
        <p:spPr>
          <a:xfrm>
            <a:off x="696685" y="4816929"/>
            <a:ext cx="8196943" cy="200055"/>
          </a:xfrm>
          <a:prstGeom prst="rect">
            <a:avLst/>
          </a:prstGeom>
          <a:noFill/>
        </p:spPr>
        <p:txBody>
          <a:bodyPr wrap="square" rtlCol="0">
            <a:spAutoFit/>
          </a:bodyPr>
          <a:lstStyle/>
          <a:p>
            <a:r>
              <a:rPr lang="en-US" sz="700" dirty="0"/>
              <a:t>Adaptado de https://www.incae.edu/es/blog/2016/07/01/retos-y-beneficios-del-business-intelligence.html</a:t>
            </a:r>
            <a:endParaRPr lang="es-419" sz="700" dirty="0"/>
          </a:p>
        </p:txBody>
      </p:sp>
    </p:spTree>
    <p:extLst>
      <p:ext uri="{BB962C8B-B14F-4D97-AF65-F5344CB8AC3E}">
        <p14:creationId xmlns:p14="http://schemas.microsoft.com/office/powerpoint/2010/main" val="276430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1015-703C-0B4A-9E54-1653E16D2331}"/>
              </a:ext>
            </a:extLst>
          </p:cNvPr>
          <p:cNvSpPr>
            <a:spLocks noGrp="1"/>
          </p:cNvSpPr>
          <p:nvPr>
            <p:ph type="title"/>
          </p:nvPr>
        </p:nvSpPr>
        <p:spPr/>
        <p:txBody>
          <a:bodyPr/>
          <a:lstStyle/>
          <a:p>
            <a:r>
              <a:rPr lang="en-US" dirty="0"/>
              <a:t>Ethical Considerations</a:t>
            </a:r>
          </a:p>
        </p:txBody>
      </p:sp>
      <p:sp>
        <p:nvSpPr>
          <p:cNvPr id="4" name="Text Placeholder 3">
            <a:extLst>
              <a:ext uri="{FF2B5EF4-FFF2-40B4-BE49-F238E27FC236}">
                <a16:creationId xmlns:a16="http://schemas.microsoft.com/office/drawing/2014/main" id="{F610AE8B-6D1D-3642-9974-D344DDB4CBCC}"/>
              </a:ext>
            </a:extLst>
          </p:cNvPr>
          <p:cNvSpPr>
            <a:spLocks noGrp="1"/>
          </p:cNvSpPr>
          <p:nvPr>
            <p:ph type="body" idx="2"/>
          </p:nvPr>
        </p:nvSpPr>
        <p:spPr>
          <a:xfrm>
            <a:off x="4002157" y="1680334"/>
            <a:ext cx="4830143" cy="2666379"/>
          </a:xfrm>
        </p:spPr>
        <p:txBody>
          <a:bodyPr/>
          <a:lstStyle/>
          <a:p>
            <a:r>
              <a:rPr lang="en-US" sz="1800" dirty="0"/>
              <a:t> Just because we can, doesn’t  automatically mean we should</a:t>
            </a:r>
          </a:p>
          <a:p>
            <a:r>
              <a:rPr lang="en-US" sz="1800" dirty="0"/>
              <a:t>Bias awareness, mitigation and monitoring</a:t>
            </a:r>
          </a:p>
          <a:p>
            <a:r>
              <a:rPr lang="en-US" sz="1800" dirty="0"/>
              <a:t>Transparency vs privacy</a:t>
            </a:r>
          </a:p>
          <a:p>
            <a:r>
              <a:rPr lang="en-US" sz="1800" dirty="0"/>
              <a:t>Governance</a:t>
            </a:r>
          </a:p>
          <a:p>
            <a:pPr>
              <a:buNone/>
            </a:pPr>
            <a:endParaRPr lang="en-US" dirty="0"/>
          </a:p>
          <a:p>
            <a:endParaRPr lang="en-US" dirty="0"/>
          </a:p>
          <a:p>
            <a:endParaRPr lang="en-US" dirty="0"/>
          </a:p>
        </p:txBody>
      </p:sp>
      <p:grpSp>
        <p:nvGrpSpPr>
          <p:cNvPr id="7" name="Group 6">
            <a:extLst>
              <a:ext uri="{FF2B5EF4-FFF2-40B4-BE49-F238E27FC236}">
                <a16:creationId xmlns:a16="http://schemas.microsoft.com/office/drawing/2014/main" id="{4D696572-23A9-EF4C-99A0-FCCD85747627}"/>
              </a:ext>
            </a:extLst>
          </p:cNvPr>
          <p:cNvGrpSpPr/>
          <p:nvPr/>
        </p:nvGrpSpPr>
        <p:grpSpPr>
          <a:xfrm>
            <a:off x="433635" y="1017725"/>
            <a:ext cx="2985425" cy="4009962"/>
            <a:chOff x="446888" y="1086526"/>
            <a:chExt cx="2985425" cy="4009962"/>
          </a:xfrm>
        </p:grpSpPr>
        <p:pic>
          <p:nvPicPr>
            <p:cNvPr id="5" name="Picture 4">
              <a:extLst>
                <a:ext uri="{FF2B5EF4-FFF2-40B4-BE49-F238E27FC236}">
                  <a16:creationId xmlns:a16="http://schemas.microsoft.com/office/drawing/2014/main" id="{B2AE691C-2EB8-9C42-93C7-C2E50049FAEE}"/>
                </a:ext>
              </a:extLst>
            </p:cNvPr>
            <p:cNvPicPr>
              <a:picLocks noChangeAspect="1"/>
            </p:cNvPicPr>
            <p:nvPr/>
          </p:nvPicPr>
          <p:blipFill>
            <a:blip r:embed="rId2"/>
            <a:stretch>
              <a:fillRect/>
            </a:stretch>
          </p:blipFill>
          <p:spPr>
            <a:xfrm>
              <a:off x="446888" y="1086526"/>
              <a:ext cx="2985425" cy="3548297"/>
            </a:xfrm>
            <a:prstGeom prst="rect">
              <a:avLst/>
            </a:prstGeom>
          </p:spPr>
        </p:pic>
        <p:sp>
          <p:nvSpPr>
            <p:cNvPr id="6" name="TextBox 5">
              <a:extLst>
                <a:ext uri="{FF2B5EF4-FFF2-40B4-BE49-F238E27FC236}">
                  <a16:creationId xmlns:a16="http://schemas.microsoft.com/office/drawing/2014/main" id="{ADE7E31B-7B69-9343-8DA6-87970456A289}"/>
                </a:ext>
              </a:extLst>
            </p:cNvPr>
            <p:cNvSpPr txBox="1"/>
            <p:nvPr/>
          </p:nvSpPr>
          <p:spPr>
            <a:xfrm>
              <a:off x="446888" y="4634823"/>
              <a:ext cx="2985425" cy="461665"/>
            </a:xfrm>
            <a:prstGeom prst="rect">
              <a:avLst/>
            </a:prstGeom>
            <a:solidFill>
              <a:schemeClr val="accent2"/>
            </a:solidFill>
            <a:ln>
              <a:noFill/>
            </a:ln>
          </p:spPr>
          <p:txBody>
            <a:bodyPr wrap="square" rtlCol="0">
              <a:spAutoFit/>
            </a:bodyPr>
            <a:lstStyle/>
            <a:p>
              <a:r>
                <a:rPr lang="en-US" sz="1200" b="1" dirty="0">
                  <a:solidFill>
                    <a:schemeClr val="bg1"/>
                  </a:solidFill>
                </a:rPr>
                <a:t>-Ronald Coase (1991 Nobel Prize in Economics) </a:t>
              </a:r>
            </a:p>
          </p:txBody>
        </p:sp>
      </p:grpSp>
    </p:spTree>
    <p:extLst>
      <p:ext uri="{BB962C8B-B14F-4D97-AF65-F5344CB8AC3E}">
        <p14:creationId xmlns:p14="http://schemas.microsoft.com/office/powerpoint/2010/main" val="53408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41BC73-B455-601E-5A3A-ACA9232ED207}"/>
              </a:ext>
            </a:extLst>
          </p:cNvPr>
          <p:cNvSpPr txBox="1"/>
          <p:nvPr/>
        </p:nvSpPr>
        <p:spPr>
          <a:xfrm>
            <a:off x="399011" y="1048341"/>
            <a:ext cx="8345978" cy="3170099"/>
          </a:xfrm>
          <a:prstGeom prst="rect">
            <a:avLst/>
          </a:prstGeom>
          <a:noFill/>
        </p:spPr>
        <p:txBody>
          <a:bodyPr wrap="square">
            <a:spAutoFit/>
          </a:bodyPr>
          <a:lstStyle/>
          <a:p>
            <a:pPr algn="l">
              <a:buFont typeface="Arial" panose="020B0604020202020204" pitchFamily="34" charset="0"/>
              <a:buChar char="•"/>
            </a:pPr>
            <a:r>
              <a:rPr lang="en-US" sz="2000" b="1" i="0" dirty="0">
                <a:solidFill>
                  <a:srgbClr val="2E2E2E"/>
                </a:solidFill>
                <a:effectLst/>
                <a:latin typeface="Khula"/>
              </a:rPr>
              <a:t>Do No Harm:</a:t>
            </a:r>
            <a:r>
              <a:rPr lang="en-US" sz="2000" b="0" i="0" dirty="0">
                <a:solidFill>
                  <a:srgbClr val="2E2E2E"/>
                </a:solidFill>
                <a:effectLst/>
                <a:latin typeface="Khula"/>
              </a:rPr>
              <a:t> To ensure that decisions based on analytics do not inadvertently harm students, thoughtfully consider any areas that are prone to missteps. Keep in mind that </a:t>
            </a:r>
            <a:r>
              <a:rPr lang="en-US" sz="2000" b="0" i="1" dirty="0">
                <a:solidFill>
                  <a:srgbClr val="2E2E2E"/>
                </a:solidFill>
                <a:effectLst/>
                <a:latin typeface="Khula"/>
              </a:rPr>
              <a:t>not</a:t>
            </a:r>
            <a:r>
              <a:rPr lang="en-US" sz="2000" b="0" i="0" dirty="0">
                <a:solidFill>
                  <a:srgbClr val="2E2E2E"/>
                </a:solidFill>
                <a:effectLst/>
                <a:latin typeface="Khula"/>
              </a:rPr>
              <a:t> using analytics for fear of causing harm (either to the institution or the students) is not a viable option. </a:t>
            </a:r>
          </a:p>
          <a:p>
            <a:pPr algn="l">
              <a:buFont typeface="Arial" panose="020B0604020202020204" pitchFamily="34" charset="0"/>
              <a:buChar char="•"/>
            </a:pPr>
            <a:endParaRPr lang="en-US" sz="2000" b="0" i="0" dirty="0">
              <a:solidFill>
                <a:srgbClr val="2E2E2E"/>
              </a:solidFill>
              <a:effectLst/>
              <a:latin typeface="Khula"/>
            </a:endParaRPr>
          </a:p>
          <a:p>
            <a:pPr algn="l">
              <a:buFont typeface="Arial" panose="020B0604020202020204" pitchFamily="34" charset="0"/>
              <a:buChar char="•"/>
            </a:pPr>
            <a:r>
              <a:rPr lang="en-US" sz="2000" b="1" i="0" dirty="0">
                <a:solidFill>
                  <a:srgbClr val="2E2E2E"/>
                </a:solidFill>
                <a:effectLst/>
                <a:latin typeface="Khula"/>
              </a:rPr>
              <a:t>Respect for Students:</a:t>
            </a:r>
            <a:r>
              <a:rPr lang="en-US" sz="2000" b="0" i="0" dirty="0">
                <a:solidFill>
                  <a:srgbClr val="2E2E2E"/>
                </a:solidFill>
                <a:effectLst/>
                <a:latin typeface="Khula"/>
              </a:rPr>
              <a:t> Transparency around data use and analytics is a foundational step toward demonstrating respect and building trust among students and other stakeholders. Without the trust of students and colleagues, your ability to capitalize on data to help students achieve their goals will be constrained.</a:t>
            </a:r>
          </a:p>
        </p:txBody>
      </p:sp>
      <p:sp>
        <p:nvSpPr>
          <p:cNvPr id="8" name="TextBox 7">
            <a:extLst>
              <a:ext uri="{FF2B5EF4-FFF2-40B4-BE49-F238E27FC236}">
                <a16:creationId xmlns:a16="http://schemas.microsoft.com/office/drawing/2014/main" id="{0947FCF2-6B3F-B5D7-CD87-6F13A4829FD3}"/>
              </a:ext>
            </a:extLst>
          </p:cNvPr>
          <p:cNvSpPr txBox="1"/>
          <p:nvPr/>
        </p:nvSpPr>
        <p:spPr>
          <a:xfrm>
            <a:off x="399011" y="525121"/>
            <a:ext cx="8013469" cy="523220"/>
          </a:xfrm>
          <a:prstGeom prst="rect">
            <a:avLst/>
          </a:prstGeom>
          <a:noFill/>
        </p:spPr>
        <p:txBody>
          <a:bodyPr wrap="square">
            <a:spAutoFit/>
          </a:bodyPr>
          <a:lstStyle/>
          <a:p>
            <a:r>
              <a:rPr lang="en-US" dirty="0">
                <a:solidFill>
                  <a:srgbClr val="2E2E2E"/>
                </a:solidFill>
                <a:latin typeface="Khula"/>
              </a:rPr>
              <a:t>Based on t</a:t>
            </a:r>
            <a:r>
              <a:rPr lang="en-US" b="0" i="0" dirty="0">
                <a:solidFill>
                  <a:srgbClr val="2E2E2E"/>
                </a:solidFill>
                <a:effectLst/>
                <a:latin typeface="Khula"/>
              </a:rPr>
              <a:t>he principles of the Asilomar Convention, </a:t>
            </a:r>
            <a:r>
              <a:rPr lang="en-US" b="0" i="0" dirty="0">
                <a:solidFill>
                  <a:srgbClr val="1F1F1F"/>
                </a:solidFill>
                <a:effectLst/>
                <a:latin typeface="Lyon"/>
              </a:rPr>
              <a:t>a document attempting to guide ethical decision-making in advancing higher education research.</a:t>
            </a:r>
            <a:endParaRPr lang="en-US" dirty="0"/>
          </a:p>
        </p:txBody>
      </p:sp>
      <p:sp>
        <p:nvSpPr>
          <p:cNvPr id="12" name="TextBox 11">
            <a:extLst>
              <a:ext uri="{FF2B5EF4-FFF2-40B4-BE49-F238E27FC236}">
                <a16:creationId xmlns:a16="http://schemas.microsoft.com/office/drawing/2014/main" id="{655C97A0-9724-76D5-468C-D782378687E1}"/>
              </a:ext>
            </a:extLst>
          </p:cNvPr>
          <p:cNvSpPr txBox="1"/>
          <p:nvPr/>
        </p:nvSpPr>
        <p:spPr>
          <a:xfrm>
            <a:off x="685801" y="4356769"/>
            <a:ext cx="7772398" cy="523220"/>
          </a:xfrm>
          <a:prstGeom prst="rect">
            <a:avLst/>
          </a:prstGeom>
          <a:noFill/>
        </p:spPr>
        <p:txBody>
          <a:bodyPr wrap="square">
            <a:spAutoFit/>
          </a:bodyPr>
          <a:lstStyle/>
          <a:p>
            <a:r>
              <a:rPr lang="en-US" dirty="0"/>
              <a:t>https://</a:t>
            </a:r>
            <a:r>
              <a:rPr lang="en-US" dirty="0" err="1"/>
              <a:t>www.edweek.org</a:t>
            </a:r>
            <a:r>
              <a:rPr lang="en-US" dirty="0"/>
              <a:t>/education/opinion-the-asilomar-convention-revisiting-research-ethics-and-learning-science/2014/06</a:t>
            </a:r>
          </a:p>
        </p:txBody>
      </p:sp>
    </p:spTree>
    <p:extLst>
      <p:ext uri="{BB962C8B-B14F-4D97-AF65-F5344CB8AC3E}">
        <p14:creationId xmlns:p14="http://schemas.microsoft.com/office/powerpoint/2010/main" val="173332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1E80C5-129C-8DF4-B731-EA53539D0A5D}"/>
              </a:ext>
            </a:extLst>
          </p:cNvPr>
          <p:cNvSpPr txBox="1"/>
          <p:nvPr/>
        </p:nvSpPr>
        <p:spPr>
          <a:xfrm>
            <a:off x="561860" y="679619"/>
            <a:ext cx="8251634" cy="3477875"/>
          </a:xfrm>
          <a:prstGeom prst="rect">
            <a:avLst/>
          </a:prstGeom>
          <a:noFill/>
        </p:spPr>
        <p:txBody>
          <a:bodyPr wrap="square">
            <a:spAutoFit/>
          </a:bodyPr>
          <a:lstStyle/>
          <a:p>
            <a:pPr algn="l">
              <a:buFont typeface="Arial" panose="020B0604020202020204" pitchFamily="34" charset="0"/>
              <a:buChar char="•"/>
            </a:pPr>
            <a:r>
              <a:rPr lang="en-US" sz="2000" b="1" i="0" dirty="0">
                <a:solidFill>
                  <a:srgbClr val="2E2E2E"/>
                </a:solidFill>
                <a:effectLst/>
                <a:latin typeface="Khula"/>
              </a:rPr>
              <a:t>Accountability:</a:t>
            </a:r>
            <a:r>
              <a:rPr lang="en-US" sz="2000" b="0" i="0" dirty="0">
                <a:solidFill>
                  <a:srgbClr val="2E2E2E"/>
                </a:solidFill>
                <a:effectLst/>
                <a:latin typeface="Khula"/>
              </a:rPr>
              <a:t> As your institution's data capabilities expand, so does the need for accountability measures that aid in the ethical assessment of tools, strategies, and actions. Accountability structures should include the voices of various stakeholders—students, staff, faculty, and administrators. Consider forming, for example, a student success analytics group on campus.</a:t>
            </a:r>
            <a:r>
              <a:rPr lang="en-US" sz="2000" dirty="0">
                <a:solidFill>
                  <a:srgbClr val="2E2E2E"/>
                </a:solidFill>
                <a:latin typeface="Khula"/>
              </a:rPr>
              <a:t> </a:t>
            </a:r>
            <a:r>
              <a:rPr lang="en-US" sz="2000" b="0" i="0" dirty="0">
                <a:solidFill>
                  <a:srgbClr val="2E2E2E"/>
                </a:solidFill>
                <a:effectLst/>
                <a:latin typeface="Khula"/>
              </a:rPr>
              <a:t>The creation of a team approach can help to break down data silos and build trust.</a:t>
            </a:r>
          </a:p>
          <a:p>
            <a:pPr algn="l"/>
            <a:endParaRPr lang="en-US" sz="2000" b="0" i="0" dirty="0">
              <a:solidFill>
                <a:srgbClr val="2E2E2E"/>
              </a:solidFill>
              <a:effectLst/>
              <a:latin typeface="Khula"/>
            </a:endParaRPr>
          </a:p>
          <a:p>
            <a:pPr algn="l">
              <a:buFont typeface="Arial" panose="020B0604020202020204" pitchFamily="34" charset="0"/>
              <a:buChar char="•"/>
            </a:pPr>
            <a:r>
              <a:rPr lang="en-US" sz="2000" b="1" i="0" dirty="0">
                <a:solidFill>
                  <a:srgbClr val="2E2E2E"/>
                </a:solidFill>
                <a:effectLst/>
                <a:latin typeface="Khula"/>
              </a:rPr>
              <a:t>Autonomy, Privacy, and Equity:</a:t>
            </a:r>
            <a:r>
              <a:rPr lang="en-US" sz="2000" b="0" i="0" dirty="0">
                <a:solidFill>
                  <a:srgbClr val="2E2E2E"/>
                </a:solidFill>
                <a:effectLst/>
                <a:latin typeface="Khula"/>
              </a:rPr>
              <a:t> The goal in an analytics initiative is to leverage data to help students achieve success while also respecting their personal autonomy, protecting their privacy, and ensuring equity. </a:t>
            </a:r>
          </a:p>
        </p:txBody>
      </p:sp>
    </p:spTree>
    <p:extLst>
      <p:ext uri="{BB962C8B-B14F-4D97-AF65-F5344CB8AC3E}">
        <p14:creationId xmlns:p14="http://schemas.microsoft.com/office/powerpoint/2010/main" val="10449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B1689-AC69-BC6A-79E0-EA81B46A3719}"/>
              </a:ext>
            </a:extLst>
          </p:cNvPr>
          <p:cNvSpPr>
            <a:spLocks noGrp="1"/>
          </p:cNvSpPr>
          <p:nvPr>
            <p:ph type="title"/>
          </p:nvPr>
        </p:nvSpPr>
        <p:spPr/>
        <p:txBody>
          <a:bodyPr/>
          <a:lstStyle/>
          <a:p>
            <a:r>
              <a:rPr lang="en-US" b="0" i="0" dirty="0">
                <a:solidFill>
                  <a:srgbClr val="222222"/>
                </a:solidFill>
                <a:effectLst/>
                <a:latin typeface="Libre Baskerville" panose="020F0502020204030204" pitchFamily="34" charset="0"/>
              </a:rPr>
              <a:t>TO SOLVE BIG PROBLEMS, FOCUS ON SMALL WINS</a:t>
            </a:r>
            <a:endParaRPr lang="en-US" dirty="0"/>
          </a:p>
        </p:txBody>
      </p:sp>
      <p:sp>
        <p:nvSpPr>
          <p:cNvPr id="6" name="TextBox 5">
            <a:extLst>
              <a:ext uri="{FF2B5EF4-FFF2-40B4-BE49-F238E27FC236}">
                <a16:creationId xmlns:a16="http://schemas.microsoft.com/office/drawing/2014/main" id="{EB129C47-3522-ED1D-8F9B-26319C5A5EEC}"/>
              </a:ext>
            </a:extLst>
          </p:cNvPr>
          <p:cNvSpPr txBox="1"/>
          <p:nvPr/>
        </p:nvSpPr>
        <p:spPr>
          <a:xfrm>
            <a:off x="3806982" y="3920150"/>
            <a:ext cx="1530036" cy="307818"/>
          </a:xfrm>
          <a:prstGeom prst="rect">
            <a:avLst/>
          </a:prstGeom>
          <a:noFill/>
        </p:spPr>
        <p:txBody>
          <a:bodyPr wrap="square" rtlCol="0">
            <a:spAutoFit/>
          </a:bodyPr>
          <a:lstStyle/>
          <a:p>
            <a:r>
              <a:rPr lang="en-US" dirty="0"/>
              <a:t>KARL E. WEICK</a:t>
            </a:r>
          </a:p>
        </p:txBody>
      </p:sp>
    </p:spTree>
    <p:extLst>
      <p:ext uri="{BB962C8B-B14F-4D97-AF65-F5344CB8AC3E}">
        <p14:creationId xmlns:p14="http://schemas.microsoft.com/office/powerpoint/2010/main" val="1525942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0" y="209549"/>
            <a:ext cx="6389914" cy="4792436"/>
          </a:xfrm>
          <a:prstGeom prst="rect">
            <a:avLst/>
          </a:prstGeom>
        </p:spPr>
      </p:pic>
    </p:spTree>
    <p:extLst>
      <p:ext uri="{BB962C8B-B14F-4D97-AF65-F5344CB8AC3E}">
        <p14:creationId xmlns:p14="http://schemas.microsoft.com/office/powerpoint/2010/main" val="264304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E7C54-8ECD-9AF0-CFFC-5031A410B218}"/>
              </a:ext>
            </a:extLst>
          </p:cNvPr>
          <p:cNvPicPr>
            <a:picLocks noChangeAspect="1"/>
          </p:cNvPicPr>
          <p:nvPr/>
        </p:nvPicPr>
        <p:blipFill rotWithShape="1">
          <a:blip r:embed="rId2">
            <a:extLst>
              <a:ext uri="{28A0092B-C50C-407E-A947-70E740481C1C}">
                <a14:useLocalDpi xmlns:a14="http://schemas.microsoft.com/office/drawing/2010/main" val="0"/>
              </a:ext>
            </a:extLst>
          </a:blip>
          <a:srcRect b="19822"/>
          <a:stretch/>
        </p:blipFill>
        <p:spPr>
          <a:xfrm>
            <a:off x="2147986" y="97207"/>
            <a:ext cx="5034822" cy="4748061"/>
          </a:xfrm>
          <a:prstGeom prst="rect">
            <a:avLst/>
          </a:prstGeom>
        </p:spPr>
      </p:pic>
      <p:sp>
        <p:nvSpPr>
          <p:cNvPr id="6" name="TextBox 5">
            <a:extLst>
              <a:ext uri="{FF2B5EF4-FFF2-40B4-BE49-F238E27FC236}">
                <a16:creationId xmlns:a16="http://schemas.microsoft.com/office/drawing/2014/main" id="{042EC8E7-C0E8-4A25-3D14-5C5692A398C9}"/>
              </a:ext>
            </a:extLst>
          </p:cNvPr>
          <p:cNvSpPr txBox="1"/>
          <p:nvPr/>
        </p:nvSpPr>
        <p:spPr>
          <a:xfrm>
            <a:off x="1689537" y="4897279"/>
            <a:ext cx="5764925" cy="246221"/>
          </a:xfrm>
          <a:prstGeom prst="rect">
            <a:avLst/>
          </a:prstGeom>
          <a:noFill/>
        </p:spPr>
        <p:txBody>
          <a:bodyPr wrap="square">
            <a:spAutoFit/>
          </a:bodyPr>
          <a:lstStyle/>
          <a:p>
            <a:r>
              <a:rPr lang="en-US" sz="1000" dirty="0"/>
              <a:t>http://</a:t>
            </a:r>
            <a:r>
              <a:rPr lang="en-US" sz="1000" dirty="0" err="1"/>
              <a:t>pellinstitute.org</a:t>
            </a:r>
            <a:r>
              <a:rPr lang="en-US" sz="1000" dirty="0"/>
              <a:t>/indicators/reports_2022_data.shtml</a:t>
            </a:r>
          </a:p>
        </p:txBody>
      </p:sp>
    </p:spTree>
    <p:extLst>
      <p:ext uri="{BB962C8B-B14F-4D97-AF65-F5344CB8AC3E}">
        <p14:creationId xmlns:p14="http://schemas.microsoft.com/office/powerpoint/2010/main" val="332533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286B8-F589-336F-4026-B03BE0DE1DA9}"/>
              </a:ext>
            </a:extLst>
          </p:cNvPr>
          <p:cNvPicPr>
            <a:picLocks noChangeAspect="1"/>
          </p:cNvPicPr>
          <p:nvPr/>
        </p:nvPicPr>
        <p:blipFill rotWithShape="1">
          <a:blip r:embed="rId2">
            <a:extLst>
              <a:ext uri="{28A0092B-C50C-407E-A947-70E740481C1C}">
                <a14:useLocalDpi xmlns:a14="http://schemas.microsoft.com/office/drawing/2010/main" val="0"/>
              </a:ext>
            </a:extLst>
          </a:blip>
          <a:srcRect b="14407"/>
          <a:stretch/>
        </p:blipFill>
        <p:spPr>
          <a:xfrm>
            <a:off x="2154620" y="0"/>
            <a:ext cx="5255174" cy="4961222"/>
          </a:xfrm>
          <a:prstGeom prst="rect">
            <a:avLst/>
          </a:prstGeom>
        </p:spPr>
      </p:pic>
      <p:sp>
        <p:nvSpPr>
          <p:cNvPr id="4" name="TextBox 3">
            <a:extLst>
              <a:ext uri="{FF2B5EF4-FFF2-40B4-BE49-F238E27FC236}">
                <a16:creationId xmlns:a16="http://schemas.microsoft.com/office/drawing/2014/main" id="{F0A7DB7C-23F6-68C5-F1FB-A09F475CC8A5}"/>
              </a:ext>
            </a:extLst>
          </p:cNvPr>
          <p:cNvSpPr txBox="1"/>
          <p:nvPr/>
        </p:nvSpPr>
        <p:spPr>
          <a:xfrm>
            <a:off x="1689537" y="4897279"/>
            <a:ext cx="5764925" cy="246221"/>
          </a:xfrm>
          <a:prstGeom prst="rect">
            <a:avLst/>
          </a:prstGeom>
          <a:noFill/>
        </p:spPr>
        <p:txBody>
          <a:bodyPr wrap="square">
            <a:spAutoFit/>
          </a:bodyPr>
          <a:lstStyle/>
          <a:p>
            <a:r>
              <a:rPr lang="en-US" sz="1000" dirty="0"/>
              <a:t>http://</a:t>
            </a:r>
            <a:r>
              <a:rPr lang="en-US" sz="1000" dirty="0" err="1"/>
              <a:t>pellinstitute.org</a:t>
            </a:r>
            <a:r>
              <a:rPr lang="en-US" sz="1000" dirty="0"/>
              <a:t>/indicators/reports_2022_data.shtml</a:t>
            </a:r>
          </a:p>
        </p:txBody>
      </p:sp>
    </p:spTree>
    <p:extLst>
      <p:ext uri="{BB962C8B-B14F-4D97-AF65-F5344CB8AC3E}">
        <p14:creationId xmlns:p14="http://schemas.microsoft.com/office/powerpoint/2010/main" val="309533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itorial cartoon on persistence of student loans.">
            <a:extLst>
              <a:ext uri="{FF2B5EF4-FFF2-40B4-BE49-F238E27FC236}">
                <a16:creationId xmlns:a16="http://schemas.microsoft.com/office/drawing/2014/main" id="{05CC6EF0-EF33-8364-B373-15B2427CD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0"/>
            <a:ext cx="66563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2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C2154D0-8B85-FDC0-5D7B-207B9DD8C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0"/>
            <a:ext cx="72612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0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llege Financial Aid – Temecula Preparatory School">
            <a:extLst>
              <a:ext uri="{FF2B5EF4-FFF2-40B4-BE49-F238E27FC236}">
                <a16:creationId xmlns:a16="http://schemas.microsoft.com/office/drawing/2014/main" id="{E580C7CA-9056-DF1B-1ED5-919C2F346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0"/>
            <a:ext cx="63595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6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2F47C4-E401-E5C7-E1EE-9FF21C627976}"/>
              </a:ext>
            </a:extLst>
          </p:cNvPr>
          <p:cNvPicPr>
            <a:picLocks noChangeAspect="1"/>
          </p:cNvPicPr>
          <p:nvPr/>
        </p:nvPicPr>
        <p:blipFill>
          <a:blip r:embed="rId2"/>
          <a:stretch>
            <a:fillRect/>
          </a:stretch>
        </p:blipFill>
        <p:spPr>
          <a:xfrm>
            <a:off x="531891" y="740649"/>
            <a:ext cx="7772400" cy="3662201"/>
          </a:xfrm>
          <a:prstGeom prst="rect">
            <a:avLst/>
          </a:prstGeom>
        </p:spPr>
      </p:pic>
    </p:spTree>
    <p:extLst>
      <p:ext uri="{BB962C8B-B14F-4D97-AF65-F5344CB8AC3E}">
        <p14:creationId xmlns:p14="http://schemas.microsoft.com/office/powerpoint/2010/main" val="25661935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32135</TotalTime>
  <Words>1625</Words>
  <Application>Microsoft Office PowerPoint</Application>
  <PresentationFormat>On-screen Show (16:9)</PresentationFormat>
  <Paragraphs>100</Paragraphs>
  <Slides>39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Britannic Bold</vt:lpstr>
      <vt:lpstr>Calibri</vt:lpstr>
      <vt:lpstr>Khula</vt:lpstr>
      <vt:lpstr>Lato</vt:lpstr>
      <vt:lpstr>Libre Baskerville</vt:lpstr>
      <vt:lpstr>Lyon</vt:lpstr>
      <vt:lpstr>Merriweather</vt:lpstr>
      <vt:lpstr>Times New Roman</vt:lpstr>
      <vt:lpstr>Wingdings</vt:lpstr>
      <vt:lpstr>Simple Light</vt:lpstr>
      <vt:lpstr>With great power comes great responsibility: Using data and analytics to facilitate student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student success defined in higher education?</vt:lpstr>
      <vt:lpstr>How do you measure student success in higher education?</vt:lpstr>
      <vt:lpstr>PowerPoint Presentation</vt:lpstr>
      <vt:lpstr>How do you measure student success in higher education?</vt:lpstr>
      <vt:lpstr>PowerPoint Presentation</vt:lpstr>
      <vt:lpstr>Institutional Intelligence
</vt:lpstr>
      <vt:lpstr>PowerPoint Presentation</vt:lpstr>
      <vt:lpstr>PowerPoint Presentation</vt:lpstr>
      <vt:lpstr>PowerPoint Presentation</vt:lpstr>
      <vt:lpstr>PowerPoint Presentation</vt:lpstr>
      <vt:lpstr>PowerPoint Presentation</vt:lpstr>
      <vt:lpstr>PowerPoint Presentation</vt:lpstr>
      <vt:lpstr>The institutional dimension</vt:lpstr>
      <vt:lpstr>Strategic Questions
</vt:lpstr>
      <vt:lpstr>What variables affect enrollment decisions?
</vt:lpstr>
      <vt:lpstr>Predicting who enrolls 
</vt:lpstr>
      <vt:lpstr>Predicting who enrolls 
</vt:lpstr>
      <vt:lpstr>Predicting Who Enrolls
</vt:lpstr>
      <vt:lpstr>Calculating the Effect of Financial Aid </vt:lpstr>
      <vt:lpstr>Test Optional Student Performance </vt:lpstr>
      <vt:lpstr>Capacity and Demand </vt:lpstr>
      <vt:lpstr>Supporting Student Success </vt:lpstr>
      <vt:lpstr>Understanding how curricular complexity affects success</vt:lpstr>
      <vt:lpstr>Most Common Challenges
</vt:lpstr>
      <vt:lpstr>Implementation Benefits
</vt:lpstr>
      <vt:lpstr>Ethical Considerations</vt:lpstr>
      <vt:lpstr>PowerPoint Presentation</vt:lpstr>
      <vt:lpstr>PowerPoint Presentation</vt:lpstr>
      <vt:lpstr>TO SOLVE BIG PROBLEMS, FOCUS ON SMALL WINS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Havens Gerardo, Luisa</dc:creator>
  <cp:lastModifiedBy>Trame, Michelle Kay</cp:lastModifiedBy>
  <cp:revision>234</cp:revision>
  <cp:lastPrinted>2017-10-24T12:51:03Z</cp:lastPrinted>
  <dcterms:modified xsi:type="dcterms:W3CDTF">2023-05-01T21:21:48Z</dcterms:modified>
</cp:coreProperties>
</file>